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3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4.xml" ContentType="application/vnd.openxmlformats-officedocument.theme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93455" r:id="rId4"/>
    <p:sldMasterId id="2147493597" r:id="rId5"/>
    <p:sldMasterId id="2147493606" r:id="rId6"/>
    <p:sldMasterId id="2147493632" r:id="rId7"/>
    <p:sldMasterId id="2147493647" r:id="rId8"/>
  </p:sldMasterIdLst>
  <p:notesMasterIdLst>
    <p:notesMasterId r:id="rId91"/>
  </p:notesMasterIdLst>
  <p:handoutMasterIdLst>
    <p:handoutMasterId r:id="rId92"/>
  </p:handoutMasterIdLst>
  <p:sldIdLst>
    <p:sldId id="854" r:id="rId9"/>
    <p:sldId id="922" r:id="rId10"/>
    <p:sldId id="2142532407" r:id="rId11"/>
    <p:sldId id="2142532378" r:id="rId12"/>
    <p:sldId id="482" r:id="rId13"/>
    <p:sldId id="2142532408" r:id="rId14"/>
    <p:sldId id="2142532410" r:id="rId15"/>
    <p:sldId id="1208" r:id="rId16"/>
    <p:sldId id="2142532409" r:id="rId17"/>
    <p:sldId id="2142532411" r:id="rId18"/>
    <p:sldId id="457" r:id="rId19"/>
    <p:sldId id="384" r:id="rId20"/>
    <p:sldId id="385" r:id="rId21"/>
    <p:sldId id="386" r:id="rId22"/>
    <p:sldId id="456" r:id="rId23"/>
    <p:sldId id="389" r:id="rId24"/>
    <p:sldId id="390" r:id="rId25"/>
    <p:sldId id="631" r:id="rId26"/>
    <p:sldId id="2142532412" r:id="rId27"/>
    <p:sldId id="562" r:id="rId28"/>
    <p:sldId id="563" r:id="rId29"/>
    <p:sldId id="565" r:id="rId30"/>
    <p:sldId id="566" r:id="rId31"/>
    <p:sldId id="632" r:id="rId32"/>
    <p:sldId id="2142532374" r:id="rId33"/>
    <p:sldId id="2142532413" r:id="rId34"/>
    <p:sldId id="573" r:id="rId35"/>
    <p:sldId id="257" r:id="rId36"/>
    <p:sldId id="2142532415" r:id="rId37"/>
    <p:sldId id="568" r:id="rId38"/>
    <p:sldId id="2142532416" r:id="rId39"/>
    <p:sldId id="258" r:id="rId40"/>
    <p:sldId id="259" r:id="rId41"/>
    <p:sldId id="335" r:id="rId42"/>
    <p:sldId id="2142532417" r:id="rId43"/>
    <p:sldId id="262" r:id="rId44"/>
    <p:sldId id="354" r:id="rId45"/>
    <p:sldId id="348" r:id="rId46"/>
    <p:sldId id="2142532418" r:id="rId47"/>
    <p:sldId id="263" r:id="rId48"/>
    <p:sldId id="268" r:id="rId49"/>
    <p:sldId id="350" r:id="rId50"/>
    <p:sldId id="270" r:id="rId51"/>
    <p:sldId id="271" r:id="rId52"/>
    <p:sldId id="272" r:id="rId53"/>
    <p:sldId id="2142532419" r:id="rId54"/>
    <p:sldId id="275" r:id="rId55"/>
    <p:sldId id="2142532420" r:id="rId56"/>
    <p:sldId id="279" r:id="rId57"/>
    <p:sldId id="284" r:id="rId58"/>
    <p:sldId id="285" r:id="rId59"/>
    <p:sldId id="287" r:id="rId60"/>
    <p:sldId id="365" r:id="rId61"/>
    <p:sldId id="289" r:id="rId62"/>
    <p:sldId id="291" r:id="rId63"/>
    <p:sldId id="293" r:id="rId64"/>
    <p:sldId id="292" r:id="rId65"/>
    <p:sldId id="294" r:id="rId66"/>
    <p:sldId id="295" r:id="rId67"/>
    <p:sldId id="2142532421" r:id="rId68"/>
    <p:sldId id="301" r:id="rId69"/>
    <p:sldId id="302" r:id="rId70"/>
    <p:sldId id="337" r:id="rId71"/>
    <p:sldId id="2142532422" r:id="rId72"/>
    <p:sldId id="305" r:id="rId73"/>
    <p:sldId id="338" r:id="rId74"/>
    <p:sldId id="306" r:id="rId75"/>
    <p:sldId id="339" r:id="rId76"/>
    <p:sldId id="340" r:id="rId77"/>
    <p:sldId id="2142532423" r:id="rId78"/>
    <p:sldId id="2142532424" r:id="rId79"/>
    <p:sldId id="2142532380" r:id="rId80"/>
    <p:sldId id="2142532379" r:id="rId81"/>
    <p:sldId id="2142532426" r:id="rId82"/>
    <p:sldId id="2142532427" r:id="rId83"/>
    <p:sldId id="2142532425" r:id="rId84"/>
    <p:sldId id="1198" r:id="rId85"/>
    <p:sldId id="1203" r:id="rId86"/>
    <p:sldId id="1204" r:id="rId87"/>
    <p:sldId id="1199" r:id="rId88"/>
    <p:sldId id="1200" r:id="rId89"/>
    <p:sldId id="1213" r:id="rId90"/>
  </p:sldIdLst>
  <p:sldSz cx="9144000" cy="5143500" type="screen16x9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1A2C64"/>
    <a:srgbClr val="32A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266"/>
    <p:restoredTop sz="97193"/>
  </p:normalViewPr>
  <p:slideViewPr>
    <p:cSldViewPr snapToObjects="1">
      <p:cViewPr varScale="1">
        <p:scale>
          <a:sx n="161" d="100"/>
          <a:sy n="161" d="100"/>
        </p:scale>
        <p:origin x="1440" y="360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2664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22824"/>
    </p:cViewPr>
  </p:sorterViewPr>
  <p:notesViewPr>
    <p:cSldViewPr snapToObjects="1">
      <p:cViewPr varScale="1">
        <p:scale>
          <a:sx n="107" d="100"/>
          <a:sy n="107" d="100"/>
        </p:scale>
        <p:origin x="3648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8.xml"/><Relationship Id="rId21" Type="http://schemas.openxmlformats.org/officeDocument/2006/relationships/slide" Target="slides/slide13.xml"/><Relationship Id="rId42" Type="http://schemas.openxmlformats.org/officeDocument/2006/relationships/slide" Target="slides/slide34.xml"/><Relationship Id="rId47" Type="http://schemas.openxmlformats.org/officeDocument/2006/relationships/slide" Target="slides/slide39.xml"/><Relationship Id="rId63" Type="http://schemas.openxmlformats.org/officeDocument/2006/relationships/slide" Target="slides/slide55.xml"/><Relationship Id="rId68" Type="http://schemas.openxmlformats.org/officeDocument/2006/relationships/slide" Target="slides/slide60.xml"/><Relationship Id="rId84" Type="http://schemas.openxmlformats.org/officeDocument/2006/relationships/slide" Target="slides/slide76.xml"/><Relationship Id="rId89" Type="http://schemas.openxmlformats.org/officeDocument/2006/relationships/slide" Target="slides/slide81.xml"/><Relationship Id="rId16" Type="http://schemas.openxmlformats.org/officeDocument/2006/relationships/slide" Target="slides/slide8.xml"/><Relationship Id="rId11" Type="http://schemas.openxmlformats.org/officeDocument/2006/relationships/slide" Target="slides/slide3.xml"/><Relationship Id="rId32" Type="http://schemas.openxmlformats.org/officeDocument/2006/relationships/slide" Target="slides/slide24.xml"/><Relationship Id="rId37" Type="http://schemas.openxmlformats.org/officeDocument/2006/relationships/slide" Target="slides/slide29.xml"/><Relationship Id="rId53" Type="http://schemas.openxmlformats.org/officeDocument/2006/relationships/slide" Target="slides/slide45.xml"/><Relationship Id="rId58" Type="http://schemas.openxmlformats.org/officeDocument/2006/relationships/slide" Target="slides/slide50.xml"/><Relationship Id="rId74" Type="http://schemas.openxmlformats.org/officeDocument/2006/relationships/slide" Target="slides/slide66.xml"/><Relationship Id="rId79" Type="http://schemas.openxmlformats.org/officeDocument/2006/relationships/slide" Target="slides/slide71.xml"/><Relationship Id="rId5" Type="http://schemas.openxmlformats.org/officeDocument/2006/relationships/slideMaster" Target="slideMasters/slideMaster2.xml"/><Relationship Id="rId90" Type="http://schemas.openxmlformats.org/officeDocument/2006/relationships/slide" Target="slides/slide82.xml"/><Relationship Id="rId95" Type="http://schemas.openxmlformats.org/officeDocument/2006/relationships/theme" Target="theme/theme1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43" Type="http://schemas.openxmlformats.org/officeDocument/2006/relationships/slide" Target="slides/slide35.xml"/><Relationship Id="rId48" Type="http://schemas.openxmlformats.org/officeDocument/2006/relationships/slide" Target="slides/slide40.xml"/><Relationship Id="rId64" Type="http://schemas.openxmlformats.org/officeDocument/2006/relationships/slide" Target="slides/slide56.xml"/><Relationship Id="rId69" Type="http://schemas.openxmlformats.org/officeDocument/2006/relationships/slide" Target="slides/slide61.xml"/><Relationship Id="rId8" Type="http://schemas.openxmlformats.org/officeDocument/2006/relationships/slideMaster" Target="slideMasters/slideMaster5.xml"/><Relationship Id="rId51" Type="http://schemas.openxmlformats.org/officeDocument/2006/relationships/slide" Target="slides/slide43.xml"/><Relationship Id="rId72" Type="http://schemas.openxmlformats.org/officeDocument/2006/relationships/slide" Target="slides/slide64.xml"/><Relationship Id="rId80" Type="http://schemas.openxmlformats.org/officeDocument/2006/relationships/slide" Target="slides/slide72.xml"/><Relationship Id="rId85" Type="http://schemas.openxmlformats.org/officeDocument/2006/relationships/slide" Target="slides/slide77.xml"/><Relationship Id="rId93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slide" Target="slides/slide25.xml"/><Relationship Id="rId38" Type="http://schemas.openxmlformats.org/officeDocument/2006/relationships/slide" Target="slides/slide30.xml"/><Relationship Id="rId46" Type="http://schemas.openxmlformats.org/officeDocument/2006/relationships/slide" Target="slides/slide38.xml"/><Relationship Id="rId59" Type="http://schemas.openxmlformats.org/officeDocument/2006/relationships/slide" Target="slides/slide51.xml"/><Relationship Id="rId67" Type="http://schemas.openxmlformats.org/officeDocument/2006/relationships/slide" Target="slides/slide59.xml"/><Relationship Id="rId20" Type="http://schemas.openxmlformats.org/officeDocument/2006/relationships/slide" Target="slides/slide12.xml"/><Relationship Id="rId41" Type="http://schemas.openxmlformats.org/officeDocument/2006/relationships/slide" Target="slides/slide33.xml"/><Relationship Id="rId54" Type="http://schemas.openxmlformats.org/officeDocument/2006/relationships/slide" Target="slides/slide46.xml"/><Relationship Id="rId62" Type="http://schemas.openxmlformats.org/officeDocument/2006/relationships/slide" Target="slides/slide54.xml"/><Relationship Id="rId70" Type="http://schemas.openxmlformats.org/officeDocument/2006/relationships/slide" Target="slides/slide62.xml"/><Relationship Id="rId75" Type="http://schemas.openxmlformats.org/officeDocument/2006/relationships/slide" Target="slides/slide67.xml"/><Relationship Id="rId83" Type="http://schemas.openxmlformats.org/officeDocument/2006/relationships/slide" Target="slides/slide75.xml"/><Relationship Id="rId88" Type="http://schemas.openxmlformats.org/officeDocument/2006/relationships/slide" Target="slides/slide80.xml"/><Relationship Id="rId91" Type="http://schemas.openxmlformats.org/officeDocument/2006/relationships/notesMaster" Target="notesMasters/notesMaster1.xml"/><Relationship Id="rId9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slide" Target="slides/slide28.xml"/><Relationship Id="rId49" Type="http://schemas.openxmlformats.org/officeDocument/2006/relationships/slide" Target="slides/slide41.xml"/><Relationship Id="rId57" Type="http://schemas.openxmlformats.org/officeDocument/2006/relationships/slide" Target="slides/slide49.xml"/><Relationship Id="rId10" Type="http://schemas.openxmlformats.org/officeDocument/2006/relationships/slide" Target="slides/slide2.xml"/><Relationship Id="rId31" Type="http://schemas.openxmlformats.org/officeDocument/2006/relationships/slide" Target="slides/slide23.xml"/><Relationship Id="rId44" Type="http://schemas.openxmlformats.org/officeDocument/2006/relationships/slide" Target="slides/slide36.xml"/><Relationship Id="rId52" Type="http://schemas.openxmlformats.org/officeDocument/2006/relationships/slide" Target="slides/slide44.xml"/><Relationship Id="rId60" Type="http://schemas.openxmlformats.org/officeDocument/2006/relationships/slide" Target="slides/slide52.xml"/><Relationship Id="rId65" Type="http://schemas.openxmlformats.org/officeDocument/2006/relationships/slide" Target="slides/slide57.xml"/><Relationship Id="rId73" Type="http://schemas.openxmlformats.org/officeDocument/2006/relationships/slide" Target="slides/slide65.xml"/><Relationship Id="rId78" Type="http://schemas.openxmlformats.org/officeDocument/2006/relationships/slide" Target="slides/slide70.xml"/><Relationship Id="rId81" Type="http://schemas.openxmlformats.org/officeDocument/2006/relationships/slide" Target="slides/slide73.xml"/><Relationship Id="rId86" Type="http://schemas.openxmlformats.org/officeDocument/2006/relationships/slide" Target="slides/slide78.xml"/><Relationship Id="rId94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39" Type="http://schemas.openxmlformats.org/officeDocument/2006/relationships/slide" Target="slides/slide31.xml"/><Relationship Id="rId34" Type="http://schemas.openxmlformats.org/officeDocument/2006/relationships/slide" Target="slides/slide26.xml"/><Relationship Id="rId50" Type="http://schemas.openxmlformats.org/officeDocument/2006/relationships/slide" Target="slides/slide42.xml"/><Relationship Id="rId55" Type="http://schemas.openxmlformats.org/officeDocument/2006/relationships/slide" Target="slides/slide47.xml"/><Relationship Id="rId76" Type="http://schemas.openxmlformats.org/officeDocument/2006/relationships/slide" Target="slides/slide68.xml"/><Relationship Id="rId7" Type="http://schemas.openxmlformats.org/officeDocument/2006/relationships/slideMaster" Target="slideMasters/slideMaster4.xml"/><Relationship Id="rId71" Type="http://schemas.openxmlformats.org/officeDocument/2006/relationships/slide" Target="slides/slide63.xml"/><Relationship Id="rId92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29" Type="http://schemas.openxmlformats.org/officeDocument/2006/relationships/slide" Target="slides/slide21.xml"/><Relationship Id="rId24" Type="http://schemas.openxmlformats.org/officeDocument/2006/relationships/slide" Target="slides/slide16.xml"/><Relationship Id="rId40" Type="http://schemas.openxmlformats.org/officeDocument/2006/relationships/slide" Target="slides/slide32.xml"/><Relationship Id="rId45" Type="http://schemas.openxmlformats.org/officeDocument/2006/relationships/slide" Target="slides/slide37.xml"/><Relationship Id="rId66" Type="http://schemas.openxmlformats.org/officeDocument/2006/relationships/slide" Target="slides/slide58.xml"/><Relationship Id="rId87" Type="http://schemas.openxmlformats.org/officeDocument/2006/relationships/slide" Target="slides/slide79.xml"/><Relationship Id="rId61" Type="http://schemas.openxmlformats.org/officeDocument/2006/relationships/slide" Target="slides/slide53.xml"/><Relationship Id="rId82" Type="http://schemas.openxmlformats.org/officeDocument/2006/relationships/slide" Target="slides/slide74.xml"/><Relationship Id="rId19" Type="http://schemas.openxmlformats.org/officeDocument/2006/relationships/slide" Target="slides/slide11.xml"/><Relationship Id="rId14" Type="http://schemas.openxmlformats.org/officeDocument/2006/relationships/slide" Target="slides/slide6.xml"/><Relationship Id="rId30" Type="http://schemas.openxmlformats.org/officeDocument/2006/relationships/slide" Target="slides/slide22.xml"/><Relationship Id="rId35" Type="http://schemas.openxmlformats.org/officeDocument/2006/relationships/slide" Target="slides/slide27.xml"/><Relationship Id="rId56" Type="http://schemas.openxmlformats.org/officeDocument/2006/relationships/slide" Target="slides/slide48.xml"/><Relationship Id="rId77" Type="http://schemas.openxmlformats.org/officeDocument/2006/relationships/slide" Target="slides/slide6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AFB2AC-7E4F-8047-9193-854483C1A223}" type="datetimeFigureOut">
              <a:rPr lang="en-US" smtClean="0"/>
              <a:t>11/8/24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1CE209-2B77-6A4B-8F32-9DF4E1CE94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2578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A9567C9F-4D7F-5847-BD8F-556675060DA1}" type="datetimeFigureOut">
              <a:rPr lang="en-US" altLang="en-US"/>
              <a:pPr/>
              <a:t>11/8/24</a:t>
            </a:fld>
            <a:endParaRPr lang="en-US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25D6415B-586E-2B45-B637-70E4CB56C153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1pPr>
    <a:lvl2pPr marL="4572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2pPr>
    <a:lvl3pPr marL="9144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3pPr>
    <a:lvl4pPr marL="13716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4pPr>
    <a:lvl5pPr marL="18288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4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1504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altLang="en-US" dirty="0"/>
              <a:t>  </a:t>
            </a:r>
          </a:p>
        </p:txBody>
      </p:sp>
      <p:sp>
        <p:nvSpPr>
          <p:cNvPr id="21504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fld id="{CFD365BF-ADBE-9B41-ABF1-832DDE2B814C}" type="slidenum">
              <a:rPr lang="en-US" altLang="en-US"/>
              <a:pPr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265282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>
            <a:extLst>
              <a:ext uri="{FF2B5EF4-FFF2-40B4-BE49-F238E27FC236}">
                <a16:creationId xmlns:a16="http://schemas.microsoft.com/office/drawing/2014/main" id="{68D50FF3-548E-49DD-BF1B-5A9FCEB953E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50157" indent="-288522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54087" indent="-230817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15722" indent="-230817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77357" indent="-230817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38992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3000626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62261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923896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929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C993EA4-DB1C-4EB9-9D70-9176870586F2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9299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46083" name="Rectangle 2">
            <a:extLst>
              <a:ext uri="{FF2B5EF4-FFF2-40B4-BE49-F238E27FC236}">
                <a16:creationId xmlns:a16="http://schemas.microsoft.com/office/drawing/2014/main" id="{20225422-21CC-4388-95E7-E7F6FAD9A3D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4" name="Rectangle 3">
            <a:extLst>
              <a:ext uri="{FF2B5EF4-FFF2-40B4-BE49-F238E27FC236}">
                <a16:creationId xmlns:a16="http://schemas.microsoft.com/office/drawing/2014/main" id="{550AD905-B675-4756-A7AC-ED64B5BA4CC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42434" y="4447781"/>
            <a:ext cx="5192210" cy="421242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9599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>
            <a:extLst>
              <a:ext uri="{FF2B5EF4-FFF2-40B4-BE49-F238E27FC236}">
                <a16:creationId xmlns:a16="http://schemas.microsoft.com/office/drawing/2014/main" id="{976FFAED-2FF8-4D66-B01E-6292648A66B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50157" indent="-288522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54087" indent="-230817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15722" indent="-230817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77357" indent="-230817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38992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3000626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62261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923896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929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0666C75-7846-4C8C-B05F-FF2B1C433BE3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9299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49155" name="Rectangle 2">
            <a:extLst>
              <a:ext uri="{FF2B5EF4-FFF2-40B4-BE49-F238E27FC236}">
                <a16:creationId xmlns:a16="http://schemas.microsoft.com/office/drawing/2014/main" id="{9CAF5A83-C0E8-4D27-B0D7-392C3130572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6" name="Rectangle 3">
            <a:extLst>
              <a:ext uri="{FF2B5EF4-FFF2-40B4-BE49-F238E27FC236}">
                <a16:creationId xmlns:a16="http://schemas.microsoft.com/office/drawing/2014/main" id="{624F80F9-AD06-4E60-A7ED-149E7D0CD05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42434" y="4447781"/>
            <a:ext cx="5192210" cy="421242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99558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>
            <a:extLst>
              <a:ext uri="{FF2B5EF4-FFF2-40B4-BE49-F238E27FC236}">
                <a16:creationId xmlns:a16="http://schemas.microsoft.com/office/drawing/2014/main" id="{706DAE9B-72C6-4AB5-AA81-FA49D8E229D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50157" indent="-288522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54087" indent="-230817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15722" indent="-230817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77357" indent="-230817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38992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3000626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62261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923896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929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6CC47F2-2D23-40BE-ADC6-8BAB13C14907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9299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51203" name="Rectangle 2">
            <a:extLst>
              <a:ext uri="{FF2B5EF4-FFF2-40B4-BE49-F238E27FC236}">
                <a16:creationId xmlns:a16="http://schemas.microsoft.com/office/drawing/2014/main" id="{7B075ECB-C588-48CB-B818-C27F2601E60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4" name="Rectangle 3">
            <a:extLst>
              <a:ext uri="{FF2B5EF4-FFF2-40B4-BE49-F238E27FC236}">
                <a16:creationId xmlns:a16="http://schemas.microsoft.com/office/drawing/2014/main" id="{FC78AF38-A0FE-4A09-B2EA-FB2B302F255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42434" y="4447781"/>
            <a:ext cx="5192210" cy="421242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1341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CDEDE7-0801-37E8-2C48-D3B631523E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3" name="Slide Image Placeholder 1">
            <a:extLst>
              <a:ext uri="{FF2B5EF4-FFF2-40B4-BE49-F238E27FC236}">
                <a16:creationId xmlns:a16="http://schemas.microsoft.com/office/drawing/2014/main" id="{FC206DC0-7051-8E06-59BF-1647C37B3D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18114" name="Notes Placeholder 2">
            <a:extLst>
              <a:ext uri="{FF2B5EF4-FFF2-40B4-BE49-F238E27FC236}">
                <a16:creationId xmlns:a16="http://schemas.microsoft.com/office/drawing/2014/main" id="{06D58AA8-1E45-530E-C833-F40D28CD109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8115" name="Slide Number Placeholder 3">
            <a:extLst>
              <a:ext uri="{FF2B5EF4-FFF2-40B4-BE49-F238E27FC236}">
                <a16:creationId xmlns:a16="http://schemas.microsoft.com/office/drawing/2014/main" id="{180BD766-AD61-6843-8B47-5E2CBE70468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4A0B81F-8AE9-1943-AF53-E78D21B80C2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08809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7">
            <a:extLst>
              <a:ext uri="{FF2B5EF4-FFF2-40B4-BE49-F238E27FC236}">
                <a16:creationId xmlns:a16="http://schemas.microsoft.com/office/drawing/2014/main" id="{3EA2DE12-3966-42F4-825C-304D4A5968A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50157" indent="-288522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54087" indent="-230817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15722" indent="-230817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77357" indent="-230817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38992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3000626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62261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923896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929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C85D329-9067-4A68-83D9-F2B6AA710B59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9299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05475" name="Rectangle 2">
            <a:extLst>
              <a:ext uri="{FF2B5EF4-FFF2-40B4-BE49-F238E27FC236}">
                <a16:creationId xmlns:a16="http://schemas.microsoft.com/office/drawing/2014/main" id="{5FAF448C-72F2-46A5-8C6E-66D2A5F53CA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5476" name="Rectangle 3">
            <a:extLst>
              <a:ext uri="{FF2B5EF4-FFF2-40B4-BE49-F238E27FC236}">
                <a16:creationId xmlns:a16="http://schemas.microsoft.com/office/drawing/2014/main" id="{9715321E-645F-46AB-9996-6CBC59F5736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42434" y="4447781"/>
            <a:ext cx="5192210" cy="421242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97636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7">
            <a:extLst>
              <a:ext uri="{FF2B5EF4-FFF2-40B4-BE49-F238E27FC236}">
                <a16:creationId xmlns:a16="http://schemas.microsoft.com/office/drawing/2014/main" id="{0482B077-D458-4FAC-995C-47505007E12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50157" indent="-288522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54087" indent="-230817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15722" indent="-230817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77357" indent="-230817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38992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3000626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62261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923896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929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3F4EA6E-0710-4E84-95DF-D2F7F14407FE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9299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13667" name="Rectangle 2">
            <a:extLst>
              <a:ext uri="{FF2B5EF4-FFF2-40B4-BE49-F238E27FC236}">
                <a16:creationId xmlns:a16="http://schemas.microsoft.com/office/drawing/2014/main" id="{BF76E0DE-7A3D-4C30-9200-FDB79EFF1CE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3668" name="Rectangle 3">
            <a:extLst>
              <a:ext uri="{FF2B5EF4-FFF2-40B4-BE49-F238E27FC236}">
                <a16:creationId xmlns:a16="http://schemas.microsoft.com/office/drawing/2014/main" id="{AAE32D91-65FE-4C77-B074-192065936B0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42434" y="4447781"/>
            <a:ext cx="5192210" cy="421242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98243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7">
            <a:extLst>
              <a:ext uri="{FF2B5EF4-FFF2-40B4-BE49-F238E27FC236}">
                <a16:creationId xmlns:a16="http://schemas.microsoft.com/office/drawing/2014/main" id="{35EDC827-0433-46FF-B248-60E96271A23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50157" indent="-288522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54087" indent="-230817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15722" indent="-230817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77357" indent="-230817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38992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3000626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62261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923896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929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EB863BD-6C88-466F-A19A-986007653AAD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9299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09571" name="Rectangle 2">
            <a:extLst>
              <a:ext uri="{FF2B5EF4-FFF2-40B4-BE49-F238E27FC236}">
                <a16:creationId xmlns:a16="http://schemas.microsoft.com/office/drawing/2014/main" id="{7387C7FB-DD1F-4E99-9C0A-63A2749AE29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9572" name="Rectangle 3">
            <a:extLst>
              <a:ext uri="{FF2B5EF4-FFF2-40B4-BE49-F238E27FC236}">
                <a16:creationId xmlns:a16="http://schemas.microsoft.com/office/drawing/2014/main" id="{FDF103F8-7FCF-4290-8AB5-759361F7492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42434" y="4447781"/>
            <a:ext cx="5192210" cy="421242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41542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7">
            <a:extLst>
              <a:ext uri="{FF2B5EF4-FFF2-40B4-BE49-F238E27FC236}">
                <a16:creationId xmlns:a16="http://schemas.microsoft.com/office/drawing/2014/main" id="{7FEDDF69-B610-4B11-8A0E-54A5217207D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50157" indent="-288522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54087" indent="-230817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15722" indent="-230817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77357" indent="-230817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38992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3000626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62261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923896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929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330FA4C-C655-450B-AD05-7D37AAEEDCC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9299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21859" name="Rectangle 2">
            <a:extLst>
              <a:ext uri="{FF2B5EF4-FFF2-40B4-BE49-F238E27FC236}">
                <a16:creationId xmlns:a16="http://schemas.microsoft.com/office/drawing/2014/main" id="{7505CEAF-F107-421E-A856-D52EE66E070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1860" name="Rectangle 3">
            <a:extLst>
              <a:ext uri="{FF2B5EF4-FFF2-40B4-BE49-F238E27FC236}">
                <a16:creationId xmlns:a16="http://schemas.microsoft.com/office/drawing/2014/main" id="{A1FEEEF4-2A52-4BEE-BE00-E58412128B2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42434" y="4447781"/>
            <a:ext cx="5192210" cy="421242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46168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1913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913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7EDD166-DF5B-E640-90C2-FE28AE548D5C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198471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38E542-5471-B0B2-DEEC-921F66F0FE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3" name="Slide Image Placeholder 1">
            <a:extLst>
              <a:ext uri="{FF2B5EF4-FFF2-40B4-BE49-F238E27FC236}">
                <a16:creationId xmlns:a16="http://schemas.microsoft.com/office/drawing/2014/main" id="{70089FC6-56DF-F57C-57B1-A3AED37120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18114" name="Notes Placeholder 2">
            <a:extLst>
              <a:ext uri="{FF2B5EF4-FFF2-40B4-BE49-F238E27FC236}">
                <a16:creationId xmlns:a16="http://schemas.microsoft.com/office/drawing/2014/main" id="{2C149A1C-26AA-C65F-6F22-BC721E77D33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8115" name="Slide Number Placeholder 3">
            <a:extLst>
              <a:ext uri="{FF2B5EF4-FFF2-40B4-BE49-F238E27FC236}">
                <a16:creationId xmlns:a16="http://schemas.microsoft.com/office/drawing/2014/main" id="{90A353FF-0DEC-7570-DEE4-06C6F94D9B4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4A0B81F-8AE9-1943-AF53-E78D21B80C2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405414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1913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913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7EDD166-DF5B-E640-90C2-FE28AE548D5C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6794672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7">
            <a:extLst>
              <a:ext uri="{FF2B5EF4-FFF2-40B4-BE49-F238E27FC236}">
                <a16:creationId xmlns:a16="http://schemas.microsoft.com/office/drawing/2014/main" id="{E6A61727-5893-4388-9008-C2143E22BCE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F81E613-5591-4D23-A0A6-D6157730738E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0243" name="Rectangle 2">
            <a:extLst>
              <a:ext uri="{FF2B5EF4-FFF2-40B4-BE49-F238E27FC236}">
                <a16:creationId xmlns:a16="http://schemas.microsoft.com/office/drawing/2014/main" id="{C8BFB265-E11E-47B2-BE6B-C8A9F6A3E1F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4" name="Rectangle 3">
            <a:extLst>
              <a:ext uri="{FF2B5EF4-FFF2-40B4-BE49-F238E27FC236}">
                <a16:creationId xmlns:a16="http://schemas.microsoft.com/office/drawing/2014/main" id="{F62FBC9D-FE5C-4325-9C3D-F324D70ADD1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>
            <a:extLst>
              <a:ext uri="{FF2B5EF4-FFF2-40B4-BE49-F238E27FC236}">
                <a16:creationId xmlns:a16="http://schemas.microsoft.com/office/drawing/2014/main" id="{5548085A-D25E-4939-827D-300A7A33927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9029481-F7C6-4D7E-8CCD-B0BD43431326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2291" name="Rectangle 2">
            <a:extLst>
              <a:ext uri="{FF2B5EF4-FFF2-40B4-BE49-F238E27FC236}">
                <a16:creationId xmlns:a16="http://schemas.microsoft.com/office/drawing/2014/main" id="{01124E80-D0DC-4932-B542-DFB39974423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>
            <a:extLst>
              <a:ext uri="{FF2B5EF4-FFF2-40B4-BE49-F238E27FC236}">
                <a16:creationId xmlns:a16="http://schemas.microsoft.com/office/drawing/2014/main" id="{166882AB-D16E-4B3F-A02D-193DE371DF8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>
            <a:extLst>
              <a:ext uri="{FF2B5EF4-FFF2-40B4-BE49-F238E27FC236}">
                <a16:creationId xmlns:a16="http://schemas.microsoft.com/office/drawing/2014/main" id="{DE17B393-09EE-42C6-A794-9E1A41A4973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0C90ED3-6162-407E-8955-73C5104A025A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4339" name="Rectangle 2">
            <a:extLst>
              <a:ext uri="{FF2B5EF4-FFF2-40B4-BE49-F238E27FC236}">
                <a16:creationId xmlns:a16="http://schemas.microsoft.com/office/drawing/2014/main" id="{35DAEE99-CE43-408C-877F-41745DB239C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40" name="Rectangle 3">
            <a:extLst>
              <a:ext uri="{FF2B5EF4-FFF2-40B4-BE49-F238E27FC236}">
                <a16:creationId xmlns:a16="http://schemas.microsoft.com/office/drawing/2014/main" id="{AD60ADDD-A532-4486-9CBB-71BEDF5B0CD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7">
            <a:extLst>
              <a:ext uri="{FF2B5EF4-FFF2-40B4-BE49-F238E27FC236}">
                <a16:creationId xmlns:a16="http://schemas.microsoft.com/office/drawing/2014/main" id="{4B95BF98-7E43-4891-90E1-9BAA59B9C39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C56A9B6-8725-447A-9321-4854013A78C1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6387" name="Rectangle 2">
            <a:extLst>
              <a:ext uri="{FF2B5EF4-FFF2-40B4-BE49-F238E27FC236}">
                <a16:creationId xmlns:a16="http://schemas.microsoft.com/office/drawing/2014/main" id="{FDC555F4-958C-4FD7-9960-339F2A0591F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8" name="Rectangle 3">
            <a:extLst>
              <a:ext uri="{FF2B5EF4-FFF2-40B4-BE49-F238E27FC236}">
                <a16:creationId xmlns:a16="http://schemas.microsoft.com/office/drawing/2014/main" id="{EB175AFF-3A9E-4C16-BE72-C67C1E34A7B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F37064-6394-FB59-307D-CA7F10800B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3" name="Slide Image Placeholder 1">
            <a:extLst>
              <a:ext uri="{FF2B5EF4-FFF2-40B4-BE49-F238E27FC236}">
                <a16:creationId xmlns:a16="http://schemas.microsoft.com/office/drawing/2014/main" id="{0F7F770C-D7FC-E527-6B92-90D89DA0389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18114" name="Notes Placeholder 2">
            <a:extLst>
              <a:ext uri="{FF2B5EF4-FFF2-40B4-BE49-F238E27FC236}">
                <a16:creationId xmlns:a16="http://schemas.microsoft.com/office/drawing/2014/main" id="{A5833863-0552-9A23-4FA2-4205614BDBC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8115" name="Slide Number Placeholder 3">
            <a:extLst>
              <a:ext uri="{FF2B5EF4-FFF2-40B4-BE49-F238E27FC236}">
                <a16:creationId xmlns:a16="http://schemas.microsoft.com/office/drawing/2014/main" id="{8A042577-679E-FEEC-49DE-EBBDABFE04E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4A0B81F-8AE9-1943-AF53-E78D21B80C2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1132416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>
            <a:extLst>
              <a:ext uri="{FF2B5EF4-FFF2-40B4-BE49-F238E27FC236}">
                <a16:creationId xmlns:a16="http://schemas.microsoft.com/office/drawing/2014/main" id="{1B018FC6-A18B-483C-BE16-4EB57B09780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DCEE227-C4C1-4C1C-8DC1-0B7584949BF1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8435" name="Rectangle 2">
            <a:extLst>
              <a:ext uri="{FF2B5EF4-FFF2-40B4-BE49-F238E27FC236}">
                <a16:creationId xmlns:a16="http://schemas.microsoft.com/office/drawing/2014/main" id="{DEE88452-27C0-4AD7-9B5D-2515CDDD144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>
            <a:extLst>
              <a:ext uri="{FF2B5EF4-FFF2-40B4-BE49-F238E27FC236}">
                <a16:creationId xmlns:a16="http://schemas.microsoft.com/office/drawing/2014/main" id="{CE65C40A-9510-4842-BAD9-86FA0C417D1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>
            <a:extLst>
              <a:ext uri="{FF2B5EF4-FFF2-40B4-BE49-F238E27FC236}">
                <a16:creationId xmlns:a16="http://schemas.microsoft.com/office/drawing/2014/main" id="{1B018FC6-A18B-483C-BE16-4EB57B09780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DCEE227-C4C1-4C1C-8DC1-0B7584949BF1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8435" name="Rectangle 2">
            <a:extLst>
              <a:ext uri="{FF2B5EF4-FFF2-40B4-BE49-F238E27FC236}">
                <a16:creationId xmlns:a16="http://schemas.microsoft.com/office/drawing/2014/main" id="{DEE88452-27C0-4AD7-9B5D-2515CDDD144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>
            <a:extLst>
              <a:ext uri="{FF2B5EF4-FFF2-40B4-BE49-F238E27FC236}">
                <a16:creationId xmlns:a16="http://schemas.microsoft.com/office/drawing/2014/main" id="{CE65C40A-9510-4842-BAD9-86FA0C417D1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4519200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>
            <a:extLst>
              <a:ext uri="{FF2B5EF4-FFF2-40B4-BE49-F238E27FC236}">
                <a16:creationId xmlns:a16="http://schemas.microsoft.com/office/drawing/2014/main" id="{9431BE85-134C-45C2-841D-83F2DF7DEBEC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965575" y="8820150"/>
            <a:ext cx="3032125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3027" tIns="46514" rIns="93027" bIns="46514" anchor="b"/>
          <a:lstStyle>
            <a:lvl1pPr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169180C-7763-4278-9D11-7BC6EC1EC517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22531" name="Rectangle 2">
            <a:extLst>
              <a:ext uri="{FF2B5EF4-FFF2-40B4-BE49-F238E27FC236}">
                <a16:creationId xmlns:a16="http://schemas.microsoft.com/office/drawing/2014/main" id="{0BA0B7EA-541F-493F-AD5E-6A7E36288B4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2" name="Rectangle 3">
            <a:extLst>
              <a:ext uri="{FF2B5EF4-FFF2-40B4-BE49-F238E27FC236}">
                <a16:creationId xmlns:a16="http://schemas.microsoft.com/office/drawing/2014/main" id="{80C7B06E-F917-45BD-A079-6C73087A5BC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E3D5E6-1173-0CBB-9C03-AEEB46B050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3" name="Slide Image Placeholder 1">
            <a:extLst>
              <a:ext uri="{FF2B5EF4-FFF2-40B4-BE49-F238E27FC236}">
                <a16:creationId xmlns:a16="http://schemas.microsoft.com/office/drawing/2014/main" id="{698005F1-5AE3-6FC7-6CBC-C530B4C0EB5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18114" name="Notes Placeholder 2">
            <a:extLst>
              <a:ext uri="{FF2B5EF4-FFF2-40B4-BE49-F238E27FC236}">
                <a16:creationId xmlns:a16="http://schemas.microsoft.com/office/drawing/2014/main" id="{822A5800-0881-CEA8-B983-782630BD04C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8115" name="Slide Number Placeholder 3">
            <a:extLst>
              <a:ext uri="{FF2B5EF4-FFF2-40B4-BE49-F238E27FC236}">
                <a16:creationId xmlns:a16="http://schemas.microsoft.com/office/drawing/2014/main" id="{C8F9D1DE-C641-D9F6-5AA4-183866ABE97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4A0B81F-8AE9-1943-AF53-E78D21B80C2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7441299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>
            <a:extLst>
              <a:ext uri="{FF2B5EF4-FFF2-40B4-BE49-F238E27FC236}">
                <a16:creationId xmlns:a16="http://schemas.microsoft.com/office/drawing/2014/main" id="{388F6301-714C-4FE8-91A7-DFAF60BA9F4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5F1E2AE-1C39-46EC-B503-AA16A34FF476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24579" name="Rectangle 2">
            <a:extLst>
              <a:ext uri="{FF2B5EF4-FFF2-40B4-BE49-F238E27FC236}">
                <a16:creationId xmlns:a16="http://schemas.microsoft.com/office/drawing/2014/main" id="{78E4A80F-EA86-483A-9CCF-9DEFC2C5BCD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80" name="Rectangle 3">
            <a:extLst>
              <a:ext uri="{FF2B5EF4-FFF2-40B4-BE49-F238E27FC236}">
                <a16:creationId xmlns:a16="http://schemas.microsoft.com/office/drawing/2014/main" id="{3486AFF1-D1FF-48A8-93A6-6BA573FA0DF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F96810-8BAD-97F7-FF17-BADCBEFA93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7" name="Slide Image Placeholder 1">
            <a:extLst>
              <a:ext uri="{FF2B5EF4-FFF2-40B4-BE49-F238E27FC236}">
                <a16:creationId xmlns:a16="http://schemas.microsoft.com/office/drawing/2014/main" id="{84DD705D-28B4-12A9-3463-405E479378E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19138" name="Notes Placeholder 2">
            <a:extLst>
              <a:ext uri="{FF2B5EF4-FFF2-40B4-BE49-F238E27FC236}">
                <a16:creationId xmlns:a16="http://schemas.microsoft.com/office/drawing/2014/main" id="{02A43DD8-3162-02AE-74BD-F805331FE3A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9139" name="Slide Number Placeholder 3">
            <a:extLst>
              <a:ext uri="{FF2B5EF4-FFF2-40B4-BE49-F238E27FC236}">
                <a16:creationId xmlns:a16="http://schemas.microsoft.com/office/drawing/2014/main" id="{9A47C0E3-DD14-6506-9F69-E1DE3E82535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7EDD166-DF5B-E640-90C2-FE28AE548D5C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3745721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>
            <a:extLst>
              <a:ext uri="{FF2B5EF4-FFF2-40B4-BE49-F238E27FC236}">
                <a16:creationId xmlns:a16="http://schemas.microsoft.com/office/drawing/2014/main" id="{B0B097C5-D41A-489F-BD28-B47D5FC6478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16EDCCF-D6B5-458B-A937-6F50AC02D764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26627" name="Rectangle 2">
            <a:extLst>
              <a:ext uri="{FF2B5EF4-FFF2-40B4-BE49-F238E27FC236}">
                <a16:creationId xmlns:a16="http://schemas.microsoft.com/office/drawing/2014/main" id="{B4B0AB2B-B914-46AE-945B-4F2A2597341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>
            <a:extLst>
              <a:ext uri="{FF2B5EF4-FFF2-40B4-BE49-F238E27FC236}">
                <a16:creationId xmlns:a16="http://schemas.microsoft.com/office/drawing/2014/main" id="{C47C0904-AD6D-4E15-8AE5-8A8E9C822C8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>
            <a:extLst>
              <a:ext uri="{FF2B5EF4-FFF2-40B4-BE49-F238E27FC236}">
                <a16:creationId xmlns:a16="http://schemas.microsoft.com/office/drawing/2014/main" id="{D2038342-6288-4651-9671-9D89FA2AE43F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965575" y="8820150"/>
            <a:ext cx="3032125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3027" tIns="46514" rIns="93027" bIns="46514" anchor="b"/>
          <a:lstStyle>
            <a:lvl1pPr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3602458-8836-4AD1-87A4-E1AAEB3E336F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28675" name="Rectangle 2">
            <a:extLst>
              <a:ext uri="{FF2B5EF4-FFF2-40B4-BE49-F238E27FC236}">
                <a16:creationId xmlns:a16="http://schemas.microsoft.com/office/drawing/2014/main" id="{DD5E2B09-55A3-403F-BD5D-6EECB59583B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6" name="Rectangle 3">
            <a:extLst>
              <a:ext uri="{FF2B5EF4-FFF2-40B4-BE49-F238E27FC236}">
                <a16:creationId xmlns:a16="http://schemas.microsoft.com/office/drawing/2014/main" id="{F307FE91-BCEE-4B69-8A93-00729E07FDF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>
            <a:extLst>
              <a:ext uri="{FF2B5EF4-FFF2-40B4-BE49-F238E27FC236}">
                <a16:creationId xmlns:a16="http://schemas.microsoft.com/office/drawing/2014/main" id="{F2F1CBD7-8837-4FFA-9E6E-4349DD3C65E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2308957-54A5-4376-9A4F-A60FE6483F77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0723" name="Rectangle 2">
            <a:extLst>
              <a:ext uri="{FF2B5EF4-FFF2-40B4-BE49-F238E27FC236}">
                <a16:creationId xmlns:a16="http://schemas.microsoft.com/office/drawing/2014/main" id="{6CC7B13C-5BC4-425A-AD43-DC98560C866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>
            <a:extLst>
              <a:ext uri="{FF2B5EF4-FFF2-40B4-BE49-F238E27FC236}">
                <a16:creationId xmlns:a16="http://schemas.microsoft.com/office/drawing/2014/main" id="{AAD995C5-919A-47D2-B5B1-A305E128CFD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>
            <a:extLst>
              <a:ext uri="{FF2B5EF4-FFF2-40B4-BE49-F238E27FC236}">
                <a16:creationId xmlns:a16="http://schemas.microsoft.com/office/drawing/2014/main" id="{304C020A-81DD-4F0E-9E1E-11E9EFBBBD5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851C2DE-767C-41B7-9020-9E12854B3373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2771" name="Rectangle 2">
            <a:extLst>
              <a:ext uri="{FF2B5EF4-FFF2-40B4-BE49-F238E27FC236}">
                <a16:creationId xmlns:a16="http://schemas.microsoft.com/office/drawing/2014/main" id="{5D1FDE96-53BB-40AB-A363-C3E2527FDFA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2" name="Rectangle 3">
            <a:extLst>
              <a:ext uri="{FF2B5EF4-FFF2-40B4-BE49-F238E27FC236}">
                <a16:creationId xmlns:a16="http://schemas.microsoft.com/office/drawing/2014/main" id="{C5DBAFAE-DC9F-4DE5-8A89-6D3291897AD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>
            <a:extLst>
              <a:ext uri="{FF2B5EF4-FFF2-40B4-BE49-F238E27FC236}">
                <a16:creationId xmlns:a16="http://schemas.microsoft.com/office/drawing/2014/main" id="{3ECC9BF4-EEC8-47FC-B870-5C9260A27B1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200FCA9-0AFE-43A5-B670-BA67FF0B6439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4819" name="Rectangle 2">
            <a:extLst>
              <a:ext uri="{FF2B5EF4-FFF2-40B4-BE49-F238E27FC236}">
                <a16:creationId xmlns:a16="http://schemas.microsoft.com/office/drawing/2014/main" id="{BDF1AAE9-CC1A-4AE4-BF11-36BB06A0B7B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>
            <a:extLst>
              <a:ext uri="{FF2B5EF4-FFF2-40B4-BE49-F238E27FC236}">
                <a16:creationId xmlns:a16="http://schemas.microsoft.com/office/drawing/2014/main" id="{400FF708-9969-45FD-835E-508CFA1A88B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A931E4-941C-0820-1F84-B285C2BEA0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3" name="Slide Image Placeholder 1">
            <a:extLst>
              <a:ext uri="{FF2B5EF4-FFF2-40B4-BE49-F238E27FC236}">
                <a16:creationId xmlns:a16="http://schemas.microsoft.com/office/drawing/2014/main" id="{93047853-4892-9627-7CBC-408BCEEB42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18114" name="Notes Placeholder 2">
            <a:extLst>
              <a:ext uri="{FF2B5EF4-FFF2-40B4-BE49-F238E27FC236}">
                <a16:creationId xmlns:a16="http://schemas.microsoft.com/office/drawing/2014/main" id="{68A780BA-30B2-9B9C-50B5-B4D3B199CD1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8115" name="Slide Number Placeholder 3">
            <a:extLst>
              <a:ext uri="{FF2B5EF4-FFF2-40B4-BE49-F238E27FC236}">
                <a16:creationId xmlns:a16="http://schemas.microsoft.com/office/drawing/2014/main" id="{530664DB-77A8-75A1-A8B9-BA83A208F2E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4A0B81F-8AE9-1943-AF53-E78D21B80C2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0223071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>
            <a:extLst>
              <a:ext uri="{FF2B5EF4-FFF2-40B4-BE49-F238E27FC236}">
                <a16:creationId xmlns:a16="http://schemas.microsoft.com/office/drawing/2014/main" id="{24C0E946-5AD3-45F8-ACED-33EBCE4BF11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AC1C478-0C20-4F9F-8BF1-079F4453B4F1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36867" name="Rectangle 2">
            <a:extLst>
              <a:ext uri="{FF2B5EF4-FFF2-40B4-BE49-F238E27FC236}">
                <a16:creationId xmlns:a16="http://schemas.microsoft.com/office/drawing/2014/main" id="{1D3F2765-981A-499E-95AC-CF3808A73CA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8" name="Rectangle 3">
            <a:extLst>
              <a:ext uri="{FF2B5EF4-FFF2-40B4-BE49-F238E27FC236}">
                <a16:creationId xmlns:a16="http://schemas.microsoft.com/office/drawing/2014/main" id="{E41FBC5B-83A2-4A9A-A1B0-28128EFEA8C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46782D-CBD8-CAF0-1EAE-C7ADA82D0F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3" name="Slide Image Placeholder 1">
            <a:extLst>
              <a:ext uri="{FF2B5EF4-FFF2-40B4-BE49-F238E27FC236}">
                <a16:creationId xmlns:a16="http://schemas.microsoft.com/office/drawing/2014/main" id="{C6E658B7-E8E5-6742-6119-113633F21C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18114" name="Notes Placeholder 2">
            <a:extLst>
              <a:ext uri="{FF2B5EF4-FFF2-40B4-BE49-F238E27FC236}">
                <a16:creationId xmlns:a16="http://schemas.microsoft.com/office/drawing/2014/main" id="{4B13A302-5F69-EC8A-6FE1-202507402DC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8115" name="Slide Number Placeholder 3">
            <a:extLst>
              <a:ext uri="{FF2B5EF4-FFF2-40B4-BE49-F238E27FC236}">
                <a16:creationId xmlns:a16="http://schemas.microsoft.com/office/drawing/2014/main" id="{6E30F5A8-F68A-E356-45F0-8EBD66C7AB1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4A0B81F-8AE9-1943-AF53-E78D21B80C2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542500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>
            <a:extLst>
              <a:ext uri="{FF2B5EF4-FFF2-40B4-BE49-F238E27FC236}">
                <a16:creationId xmlns:a16="http://schemas.microsoft.com/office/drawing/2014/main" id="{F14EB24E-1992-449A-AD28-FF477E1F2CA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3E36D8E-1942-4B6F-B492-DC8CBE44093B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51203" name="Rectangle 2">
            <a:extLst>
              <a:ext uri="{FF2B5EF4-FFF2-40B4-BE49-F238E27FC236}">
                <a16:creationId xmlns:a16="http://schemas.microsoft.com/office/drawing/2014/main" id="{2FD7109D-2297-4F46-9A8F-16F23C6FAAD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4" name="Rectangle 3">
            <a:extLst>
              <a:ext uri="{FF2B5EF4-FFF2-40B4-BE49-F238E27FC236}">
                <a16:creationId xmlns:a16="http://schemas.microsoft.com/office/drawing/2014/main" id="{D63074D6-C005-48DF-B89D-3BD9BDA79E4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>
            <a:extLst>
              <a:ext uri="{FF2B5EF4-FFF2-40B4-BE49-F238E27FC236}">
                <a16:creationId xmlns:a16="http://schemas.microsoft.com/office/drawing/2014/main" id="{F949F206-950D-48E9-A149-D64511CA3C3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18B398B-457E-4D99-B1F7-A3F80D27FC0A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53251" name="Rectangle 2">
            <a:extLst>
              <a:ext uri="{FF2B5EF4-FFF2-40B4-BE49-F238E27FC236}">
                <a16:creationId xmlns:a16="http://schemas.microsoft.com/office/drawing/2014/main" id="{D0B54FF7-6A74-49C7-BED8-B43DFD708D3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>
            <a:extLst>
              <a:ext uri="{FF2B5EF4-FFF2-40B4-BE49-F238E27FC236}">
                <a16:creationId xmlns:a16="http://schemas.microsoft.com/office/drawing/2014/main" id="{EF36A1EB-50EB-4DF7-BA49-AB53A82631C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DD2A7D-42D7-6D4D-C77E-F9C1A1B245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7" name="Slide Image Placeholder 1">
            <a:extLst>
              <a:ext uri="{FF2B5EF4-FFF2-40B4-BE49-F238E27FC236}">
                <a16:creationId xmlns:a16="http://schemas.microsoft.com/office/drawing/2014/main" id="{3B5AB0D1-E864-2D19-F563-783683FB0B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19138" name="Notes Placeholder 2">
            <a:extLst>
              <a:ext uri="{FF2B5EF4-FFF2-40B4-BE49-F238E27FC236}">
                <a16:creationId xmlns:a16="http://schemas.microsoft.com/office/drawing/2014/main" id="{60992899-B6EE-CA71-57F5-CA1362BB9FE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9139" name="Slide Number Placeholder 3">
            <a:extLst>
              <a:ext uri="{FF2B5EF4-FFF2-40B4-BE49-F238E27FC236}">
                <a16:creationId xmlns:a16="http://schemas.microsoft.com/office/drawing/2014/main" id="{F7006244-9629-7E78-B7E4-03539A6A304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7EDD166-DF5B-E640-90C2-FE28AE548D5C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0449724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>
            <a:extLst>
              <a:ext uri="{FF2B5EF4-FFF2-40B4-BE49-F238E27FC236}">
                <a16:creationId xmlns:a16="http://schemas.microsoft.com/office/drawing/2014/main" id="{9C51CAF2-9CEA-43E4-9F13-33B48161503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FFA7D35-4712-41D8-B665-A94477D35433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55299" name="Rectangle 2">
            <a:extLst>
              <a:ext uri="{FF2B5EF4-FFF2-40B4-BE49-F238E27FC236}">
                <a16:creationId xmlns:a16="http://schemas.microsoft.com/office/drawing/2014/main" id="{5E9F84F8-5007-4AFA-B1CA-32DECFCAE35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0" name="Rectangle 3">
            <a:extLst>
              <a:ext uri="{FF2B5EF4-FFF2-40B4-BE49-F238E27FC236}">
                <a16:creationId xmlns:a16="http://schemas.microsoft.com/office/drawing/2014/main" id="{DC503CC5-3C73-48F3-94C8-DD3EE462B5C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7">
            <a:extLst>
              <a:ext uri="{FF2B5EF4-FFF2-40B4-BE49-F238E27FC236}">
                <a16:creationId xmlns:a16="http://schemas.microsoft.com/office/drawing/2014/main" id="{A73E5832-2ABE-4BFE-BB50-28F915EA881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CB8EA5F-502C-43A9-830F-42CE989F4625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61443" name="Rectangle 2">
            <a:extLst>
              <a:ext uri="{FF2B5EF4-FFF2-40B4-BE49-F238E27FC236}">
                <a16:creationId xmlns:a16="http://schemas.microsoft.com/office/drawing/2014/main" id="{9902172E-A11B-4483-A0E5-C19110049EC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4" name="Rectangle 3">
            <a:extLst>
              <a:ext uri="{FF2B5EF4-FFF2-40B4-BE49-F238E27FC236}">
                <a16:creationId xmlns:a16="http://schemas.microsoft.com/office/drawing/2014/main" id="{D621418C-DB3C-4B2B-8C64-6143806C6F7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>
            <a:extLst>
              <a:ext uri="{FF2B5EF4-FFF2-40B4-BE49-F238E27FC236}">
                <a16:creationId xmlns:a16="http://schemas.microsoft.com/office/drawing/2014/main" id="{556A1349-140A-4CD0-8290-0C85EC64B25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428B150-66F0-48B2-8723-F0B4B4E21AD8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65539" name="Rectangle 2">
            <a:extLst>
              <a:ext uri="{FF2B5EF4-FFF2-40B4-BE49-F238E27FC236}">
                <a16:creationId xmlns:a16="http://schemas.microsoft.com/office/drawing/2014/main" id="{DC72631A-11CF-4A9F-9276-90C504DE094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0" name="Rectangle 3">
            <a:extLst>
              <a:ext uri="{FF2B5EF4-FFF2-40B4-BE49-F238E27FC236}">
                <a16:creationId xmlns:a16="http://schemas.microsoft.com/office/drawing/2014/main" id="{C41B2CCA-6AB4-45BC-A730-EE771BA6C60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413084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>
            <a:extLst>
              <a:ext uri="{FF2B5EF4-FFF2-40B4-BE49-F238E27FC236}">
                <a16:creationId xmlns:a16="http://schemas.microsoft.com/office/drawing/2014/main" id="{02A0F754-33C5-4C0A-B518-576CF71D453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1CA34F9-AEED-4B4E-B7D2-FBF59CD7A95A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67587" name="Rectangle 2">
            <a:extLst>
              <a:ext uri="{FF2B5EF4-FFF2-40B4-BE49-F238E27FC236}">
                <a16:creationId xmlns:a16="http://schemas.microsoft.com/office/drawing/2014/main" id="{FC6D0380-CE7D-4DCC-A871-D153A3DC612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>
            <a:extLst>
              <a:ext uri="{FF2B5EF4-FFF2-40B4-BE49-F238E27FC236}">
                <a16:creationId xmlns:a16="http://schemas.microsoft.com/office/drawing/2014/main" id="{26D12600-61F5-4F10-A72D-B27075AD72E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>
            <a:extLst>
              <a:ext uri="{FF2B5EF4-FFF2-40B4-BE49-F238E27FC236}">
                <a16:creationId xmlns:a16="http://schemas.microsoft.com/office/drawing/2014/main" id="{AA579BEF-3A24-4B50-889B-A595EFD451C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A463BFB-5BAE-446A-BC00-D651D93EA269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69635" name="Rectangle 2">
            <a:extLst>
              <a:ext uri="{FF2B5EF4-FFF2-40B4-BE49-F238E27FC236}">
                <a16:creationId xmlns:a16="http://schemas.microsoft.com/office/drawing/2014/main" id="{63F9ACA6-3F1E-4CEC-B741-656C2F9A517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6" name="Rectangle 3">
            <a:extLst>
              <a:ext uri="{FF2B5EF4-FFF2-40B4-BE49-F238E27FC236}">
                <a16:creationId xmlns:a16="http://schemas.microsoft.com/office/drawing/2014/main" id="{459FC99F-9019-4083-A1D8-FA9D7FC91D1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>
            <a:extLst>
              <a:ext uri="{FF2B5EF4-FFF2-40B4-BE49-F238E27FC236}">
                <a16:creationId xmlns:a16="http://schemas.microsoft.com/office/drawing/2014/main" id="{851F700A-7B2B-4836-88B1-F9CACD8E5A6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D2A4DCB-5A1D-4D5C-82F2-DF14D924F197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1683" name="Rectangle 2">
            <a:extLst>
              <a:ext uri="{FF2B5EF4-FFF2-40B4-BE49-F238E27FC236}">
                <a16:creationId xmlns:a16="http://schemas.microsoft.com/office/drawing/2014/main" id="{CB231B14-6D7F-47FC-8278-5EDCD36CE62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4" name="Rectangle 3">
            <a:extLst>
              <a:ext uri="{FF2B5EF4-FFF2-40B4-BE49-F238E27FC236}">
                <a16:creationId xmlns:a16="http://schemas.microsoft.com/office/drawing/2014/main" id="{B5287FC9-2084-42BE-9146-A9C0EAD44E8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7">
            <a:extLst>
              <a:ext uri="{FF2B5EF4-FFF2-40B4-BE49-F238E27FC236}">
                <a16:creationId xmlns:a16="http://schemas.microsoft.com/office/drawing/2014/main" id="{0661E089-8628-442E-ACBE-9D54FD07AAE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3E82FC5-DED1-4F9E-A1AD-02661FDD5AAB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3731" name="Rectangle 2">
            <a:extLst>
              <a:ext uri="{FF2B5EF4-FFF2-40B4-BE49-F238E27FC236}">
                <a16:creationId xmlns:a16="http://schemas.microsoft.com/office/drawing/2014/main" id="{1349231C-8B31-41F8-897F-ABC2DFA651C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2" name="Rectangle 3">
            <a:extLst>
              <a:ext uri="{FF2B5EF4-FFF2-40B4-BE49-F238E27FC236}">
                <a16:creationId xmlns:a16="http://schemas.microsoft.com/office/drawing/2014/main" id="{AB9608B6-72A7-4DBD-9892-0B47392016C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>
            <a:extLst>
              <a:ext uri="{FF2B5EF4-FFF2-40B4-BE49-F238E27FC236}">
                <a16:creationId xmlns:a16="http://schemas.microsoft.com/office/drawing/2014/main" id="{916D6A6B-3D6A-4502-86D4-1C5C10FE964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51F64DF-0F73-4F11-A473-987EDFB7EBD7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5779" name="Rectangle 2">
            <a:extLst>
              <a:ext uri="{FF2B5EF4-FFF2-40B4-BE49-F238E27FC236}">
                <a16:creationId xmlns:a16="http://schemas.microsoft.com/office/drawing/2014/main" id="{4489731F-BC84-422E-B581-3B4768EC572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80" name="Rectangle 3">
            <a:extLst>
              <a:ext uri="{FF2B5EF4-FFF2-40B4-BE49-F238E27FC236}">
                <a16:creationId xmlns:a16="http://schemas.microsoft.com/office/drawing/2014/main" id="{13066965-8C02-4467-BCC4-3BB0E0A0263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7">
            <a:extLst>
              <a:ext uri="{FF2B5EF4-FFF2-40B4-BE49-F238E27FC236}">
                <a16:creationId xmlns:a16="http://schemas.microsoft.com/office/drawing/2014/main" id="{36A39A31-1CC5-4EEF-B14A-A3A64742514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8DAD197-26E9-4498-9B31-5B905F4B37DB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7827" name="Rectangle 2">
            <a:extLst>
              <a:ext uri="{FF2B5EF4-FFF2-40B4-BE49-F238E27FC236}">
                <a16:creationId xmlns:a16="http://schemas.microsoft.com/office/drawing/2014/main" id="{16C85EC2-1C14-4D55-8F48-98B0119F303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8" name="Rectangle 3">
            <a:extLst>
              <a:ext uri="{FF2B5EF4-FFF2-40B4-BE49-F238E27FC236}">
                <a16:creationId xmlns:a16="http://schemas.microsoft.com/office/drawing/2014/main" id="{B5456B7D-F458-49BC-BEE4-37E1A290D20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9ADB63-54B9-1E59-1E2C-B6C1CDEEF0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3" name="Slide Image Placeholder 1">
            <a:extLst>
              <a:ext uri="{FF2B5EF4-FFF2-40B4-BE49-F238E27FC236}">
                <a16:creationId xmlns:a16="http://schemas.microsoft.com/office/drawing/2014/main" id="{E70CF6F0-3721-D299-AE5E-BCC9746092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18114" name="Notes Placeholder 2">
            <a:extLst>
              <a:ext uri="{FF2B5EF4-FFF2-40B4-BE49-F238E27FC236}">
                <a16:creationId xmlns:a16="http://schemas.microsoft.com/office/drawing/2014/main" id="{518A89F1-FE67-A598-F81E-6B457245526B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8115" name="Slide Number Placeholder 3">
            <a:extLst>
              <a:ext uri="{FF2B5EF4-FFF2-40B4-BE49-F238E27FC236}">
                <a16:creationId xmlns:a16="http://schemas.microsoft.com/office/drawing/2014/main" id="{B1AE1776-6141-82AD-271A-19C677E1FD2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4A0B81F-8AE9-1943-AF53-E78D21B80C2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705388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300D02-FA53-897A-1A87-7FC83A2940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3" name="Slide Image Placeholder 1">
            <a:extLst>
              <a:ext uri="{FF2B5EF4-FFF2-40B4-BE49-F238E27FC236}">
                <a16:creationId xmlns:a16="http://schemas.microsoft.com/office/drawing/2014/main" id="{DE0AE3A5-A8B3-6558-54C9-916208C3FA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18114" name="Notes Placeholder 2">
            <a:extLst>
              <a:ext uri="{FF2B5EF4-FFF2-40B4-BE49-F238E27FC236}">
                <a16:creationId xmlns:a16="http://schemas.microsoft.com/office/drawing/2014/main" id="{E85AC769-4CFC-0533-B31E-532E20DF5559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8115" name="Slide Number Placeholder 3">
            <a:extLst>
              <a:ext uri="{FF2B5EF4-FFF2-40B4-BE49-F238E27FC236}">
                <a16:creationId xmlns:a16="http://schemas.microsoft.com/office/drawing/2014/main" id="{CA6ED964-7C88-E848-7770-DF6490F373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4A0B81F-8AE9-1943-AF53-E78D21B80C2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0516164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7">
            <a:extLst>
              <a:ext uri="{FF2B5EF4-FFF2-40B4-BE49-F238E27FC236}">
                <a16:creationId xmlns:a16="http://schemas.microsoft.com/office/drawing/2014/main" id="{C0FE7339-DC65-49D2-A655-B3EDFE070B3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877F1E5-9A6B-46E3-9126-D4752AF9E700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90115" name="Rectangle 2">
            <a:extLst>
              <a:ext uri="{FF2B5EF4-FFF2-40B4-BE49-F238E27FC236}">
                <a16:creationId xmlns:a16="http://schemas.microsoft.com/office/drawing/2014/main" id="{F888EA74-F32C-4E49-A95D-3091B208666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6" name="Rectangle 3">
            <a:extLst>
              <a:ext uri="{FF2B5EF4-FFF2-40B4-BE49-F238E27FC236}">
                <a16:creationId xmlns:a16="http://schemas.microsoft.com/office/drawing/2014/main" id="{AD886AE4-BDE3-40CF-A981-1D1FE4BAAB7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7">
            <a:extLst>
              <a:ext uri="{FF2B5EF4-FFF2-40B4-BE49-F238E27FC236}">
                <a16:creationId xmlns:a16="http://schemas.microsoft.com/office/drawing/2014/main" id="{86EA7C32-3CD6-4A7B-8313-39AF8B8470F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17758C1-1925-4887-847D-E1170C9BEA4A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92163" name="Rectangle 2">
            <a:extLst>
              <a:ext uri="{FF2B5EF4-FFF2-40B4-BE49-F238E27FC236}">
                <a16:creationId xmlns:a16="http://schemas.microsoft.com/office/drawing/2014/main" id="{E3526EB3-5356-43D9-9E8E-C62C6257E80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4" name="Rectangle 3">
            <a:extLst>
              <a:ext uri="{FF2B5EF4-FFF2-40B4-BE49-F238E27FC236}">
                <a16:creationId xmlns:a16="http://schemas.microsoft.com/office/drawing/2014/main" id="{71B7110A-8059-4AF8-9431-3AF6F8F3367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7">
            <a:extLst>
              <a:ext uri="{FF2B5EF4-FFF2-40B4-BE49-F238E27FC236}">
                <a16:creationId xmlns:a16="http://schemas.microsoft.com/office/drawing/2014/main" id="{F794B59E-23F9-4AF1-87EC-4AAEF380C66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FBD636F-715A-4B25-A681-97DEEED8DD2F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01379" name="Rectangle 2">
            <a:extLst>
              <a:ext uri="{FF2B5EF4-FFF2-40B4-BE49-F238E27FC236}">
                <a16:creationId xmlns:a16="http://schemas.microsoft.com/office/drawing/2014/main" id="{1F8D85A2-D5DE-4B5C-842A-4ED3B9385DD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80" name="Rectangle 3">
            <a:extLst>
              <a:ext uri="{FF2B5EF4-FFF2-40B4-BE49-F238E27FC236}">
                <a16:creationId xmlns:a16="http://schemas.microsoft.com/office/drawing/2014/main" id="{ADE88C13-5FDC-4080-B024-79E0712BC68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14B1DB-0543-6896-FD5E-2352384A54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3" name="Slide Image Placeholder 1">
            <a:extLst>
              <a:ext uri="{FF2B5EF4-FFF2-40B4-BE49-F238E27FC236}">
                <a16:creationId xmlns:a16="http://schemas.microsoft.com/office/drawing/2014/main" id="{C83A235D-C3CF-BB14-B451-7626F71F690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18114" name="Notes Placeholder 2">
            <a:extLst>
              <a:ext uri="{FF2B5EF4-FFF2-40B4-BE49-F238E27FC236}">
                <a16:creationId xmlns:a16="http://schemas.microsoft.com/office/drawing/2014/main" id="{0B518834-26DF-1AD7-12A8-3354D7B33A3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8115" name="Slide Number Placeholder 3">
            <a:extLst>
              <a:ext uri="{FF2B5EF4-FFF2-40B4-BE49-F238E27FC236}">
                <a16:creationId xmlns:a16="http://schemas.microsoft.com/office/drawing/2014/main" id="{79CCF0FF-F6C8-9F97-D55C-B009A873EC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4A0B81F-8AE9-1943-AF53-E78D21B80C2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3697466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7">
            <a:extLst>
              <a:ext uri="{FF2B5EF4-FFF2-40B4-BE49-F238E27FC236}">
                <a16:creationId xmlns:a16="http://schemas.microsoft.com/office/drawing/2014/main" id="{A9C31A9A-21DA-4EBE-B19A-8621513DC4E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EED8CD4-9F16-4E96-8301-190BFE224299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03427" name="Rectangle 2">
            <a:extLst>
              <a:ext uri="{FF2B5EF4-FFF2-40B4-BE49-F238E27FC236}">
                <a16:creationId xmlns:a16="http://schemas.microsoft.com/office/drawing/2014/main" id="{4E27E3FF-FE69-461B-A41B-ED037C49946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8" name="Rectangle 3">
            <a:extLst>
              <a:ext uri="{FF2B5EF4-FFF2-40B4-BE49-F238E27FC236}">
                <a16:creationId xmlns:a16="http://schemas.microsoft.com/office/drawing/2014/main" id="{396EEB19-736D-49D7-907E-7285BCB7CA6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7">
            <a:extLst>
              <a:ext uri="{FF2B5EF4-FFF2-40B4-BE49-F238E27FC236}">
                <a16:creationId xmlns:a16="http://schemas.microsoft.com/office/drawing/2014/main" id="{411A0C94-7116-4D9F-B032-0B7D5CAEFDB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A087AEF-BCD3-4E14-90AC-36F21F61B7CD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05475" name="Rectangle 2">
            <a:extLst>
              <a:ext uri="{FF2B5EF4-FFF2-40B4-BE49-F238E27FC236}">
                <a16:creationId xmlns:a16="http://schemas.microsoft.com/office/drawing/2014/main" id="{5A1EACEC-D3BA-440B-B162-960DEBF63F4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5476" name="Rectangle 3">
            <a:extLst>
              <a:ext uri="{FF2B5EF4-FFF2-40B4-BE49-F238E27FC236}">
                <a16:creationId xmlns:a16="http://schemas.microsoft.com/office/drawing/2014/main" id="{65FC041A-1CDA-4E0D-899C-36B41A2D1B7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7">
            <a:extLst>
              <a:ext uri="{FF2B5EF4-FFF2-40B4-BE49-F238E27FC236}">
                <a16:creationId xmlns:a16="http://schemas.microsoft.com/office/drawing/2014/main" id="{EB4A74A6-6BAE-48D5-887A-08ECE2B9DE2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2CF5737-26BD-43D3-AD5F-CA57BF00685E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07523" name="Rectangle 2">
            <a:extLst>
              <a:ext uri="{FF2B5EF4-FFF2-40B4-BE49-F238E27FC236}">
                <a16:creationId xmlns:a16="http://schemas.microsoft.com/office/drawing/2014/main" id="{1A2D4F9E-523D-4D83-9CCA-0A0A3EDC3C9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7524" name="Rectangle 3">
            <a:extLst>
              <a:ext uri="{FF2B5EF4-FFF2-40B4-BE49-F238E27FC236}">
                <a16:creationId xmlns:a16="http://schemas.microsoft.com/office/drawing/2014/main" id="{4C17232C-71C3-4C8F-94CC-B46F85BCC03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7">
            <a:extLst>
              <a:ext uri="{FF2B5EF4-FFF2-40B4-BE49-F238E27FC236}">
                <a16:creationId xmlns:a16="http://schemas.microsoft.com/office/drawing/2014/main" id="{9537D33B-516E-4E1D-8155-1BB8818AF63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5C4ADFA-7B9A-45C2-ACE0-D65735EC0894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09571" name="Rectangle 2">
            <a:extLst>
              <a:ext uri="{FF2B5EF4-FFF2-40B4-BE49-F238E27FC236}">
                <a16:creationId xmlns:a16="http://schemas.microsoft.com/office/drawing/2014/main" id="{DD97AD53-BD51-4766-B4CC-07042C973C9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9572" name="Rectangle 3">
            <a:extLst>
              <a:ext uri="{FF2B5EF4-FFF2-40B4-BE49-F238E27FC236}">
                <a16:creationId xmlns:a16="http://schemas.microsoft.com/office/drawing/2014/main" id="{1F53E999-D5D9-4EE0-BF00-9FF2703BFFB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7">
            <a:extLst>
              <a:ext uri="{FF2B5EF4-FFF2-40B4-BE49-F238E27FC236}">
                <a16:creationId xmlns:a16="http://schemas.microsoft.com/office/drawing/2014/main" id="{42110E80-B291-467E-B6C9-4151025D1D5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3027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027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4694927-76E6-4EA2-BC0D-83CC70E039BB}" type="slidenum">
              <a:rPr kumimoji="0" lang="en-US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S PGothic" panose="020B0600070205080204" pitchFamily="34" charset="-128"/>
                <a:cs typeface="+mn-cs"/>
              </a:rPr>
              <a:pPr marL="0" marR="0" lvl="0" indent="0" algn="r" defTabSz="930275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0" lang="en-US" altLang="en-US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11619" name="Rectangle 2">
            <a:extLst>
              <a:ext uri="{FF2B5EF4-FFF2-40B4-BE49-F238E27FC236}">
                <a16:creationId xmlns:a16="http://schemas.microsoft.com/office/drawing/2014/main" id="{263D960F-547C-4311-9DFB-F0B9B7184DE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1620" name="Rectangle 3">
            <a:extLst>
              <a:ext uri="{FF2B5EF4-FFF2-40B4-BE49-F238E27FC236}">
                <a16:creationId xmlns:a16="http://schemas.microsoft.com/office/drawing/2014/main" id="{B4D7C663-09D8-4E58-BD41-5E440BEEA80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3B5C17-0966-730C-E37B-805C245228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7" name="Slide Image Placeholder 1">
            <a:extLst>
              <a:ext uri="{FF2B5EF4-FFF2-40B4-BE49-F238E27FC236}">
                <a16:creationId xmlns:a16="http://schemas.microsoft.com/office/drawing/2014/main" id="{6BD6940D-135B-2D77-4278-29B14D24CD7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19138" name="Notes Placeholder 2">
            <a:extLst>
              <a:ext uri="{FF2B5EF4-FFF2-40B4-BE49-F238E27FC236}">
                <a16:creationId xmlns:a16="http://schemas.microsoft.com/office/drawing/2014/main" id="{15309FFE-BE68-9EAA-AE72-0FDFD5581E9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9139" name="Slide Number Placeholder 3">
            <a:extLst>
              <a:ext uri="{FF2B5EF4-FFF2-40B4-BE49-F238E27FC236}">
                <a16:creationId xmlns:a16="http://schemas.microsoft.com/office/drawing/2014/main" id="{96B2EABA-D91E-A841-267E-68B775719CA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7EDD166-DF5B-E640-90C2-FE28AE548D5C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70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643482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7">
            <a:extLst>
              <a:ext uri="{FF2B5EF4-FFF2-40B4-BE49-F238E27FC236}">
                <a16:creationId xmlns:a16="http://schemas.microsoft.com/office/drawing/2014/main" id="{F5A7988B-18A6-4E89-B7A3-02CD5A8BA56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50157" indent="-288522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54087" indent="-230817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15722" indent="-230817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77357" indent="-230817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38992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3000626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62261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923896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929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CD13F24-5BFF-454F-A8F8-2726B16156DD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9299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10243" name="Rectangle 2">
            <a:extLst>
              <a:ext uri="{FF2B5EF4-FFF2-40B4-BE49-F238E27FC236}">
                <a16:creationId xmlns:a16="http://schemas.microsoft.com/office/drawing/2014/main" id="{93A39C31-73EB-4715-B4B8-68D4B837F1C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4" name="Rectangle 3">
            <a:extLst>
              <a:ext uri="{FF2B5EF4-FFF2-40B4-BE49-F238E27FC236}">
                <a16:creationId xmlns:a16="http://schemas.microsoft.com/office/drawing/2014/main" id="{385F3768-7479-497E-B124-A7E26764883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42434" y="4447781"/>
            <a:ext cx="5192210" cy="421242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195710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57BFC0-9C4D-F972-8188-37A8B25BDA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3" name="Slide Image Placeholder 1">
            <a:extLst>
              <a:ext uri="{FF2B5EF4-FFF2-40B4-BE49-F238E27FC236}">
                <a16:creationId xmlns:a16="http://schemas.microsoft.com/office/drawing/2014/main" id="{9BC999EB-51CC-DCF3-744A-5B57A383BAE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18114" name="Notes Placeholder 2">
            <a:extLst>
              <a:ext uri="{FF2B5EF4-FFF2-40B4-BE49-F238E27FC236}">
                <a16:creationId xmlns:a16="http://schemas.microsoft.com/office/drawing/2014/main" id="{84B225D1-C3B0-AA78-5CC7-90207F53E59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8115" name="Slide Number Placeholder 3">
            <a:extLst>
              <a:ext uri="{FF2B5EF4-FFF2-40B4-BE49-F238E27FC236}">
                <a16:creationId xmlns:a16="http://schemas.microsoft.com/office/drawing/2014/main" id="{CD71EE10-226A-707F-9BEE-09DBAD8B252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4A0B81F-8AE9-1943-AF53-E78D21B80C2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71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51394813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630A3F-3B56-393E-2E59-4791C5B093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3" name="Slide Image Placeholder 1">
            <a:extLst>
              <a:ext uri="{FF2B5EF4-FFF2-40B4-BE49-F238E27FC236}">
                <a16:creationId xmlns:a16="http://schemas.microsoft.com/office/drawing/2014/main" id="{4CD18750-991F-DC7D-E069-80E160635EE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18114" name="Notes Placeholder 2">
            <a:extLst>
              <a:ext uri="{FF2B5EF4-FFF2-40B4-BE49-F238E27FC236}">
                <a16:creationId xmlns:a16="http://schemas.microsoft.com/office/drawing/2014/main" id="{08BF72CF-0421-CD66-E91F-6B483F53C66B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8115" name="Slide Number Placeholder 3">
            <a:extLst>
              <a:ext uri="{FF2B5EF4-FFF2-40B4-BE49-F238E27FC236}">
                <a16:creationId xmlns:a16="http://schemas.microsoft.com/office/drawing/2014/main" id="{13E023B0-944A-A216-5A03-4E5B2A844D8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4A0B81F-8AE9-1943-AF53-E78D21B80C2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76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947991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49513A-110D-CAC5-DE56-BE6D06A398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3" name="Slide Image Placeholder 1">
            <a:extLst>
              <a:ext uri="{FF2B5EF4-FFF2-40B4-BE49-F238E27FC236}">
                <a16:creationId xmlns:a16="http://schemas.microsoft.com/office/drawing/2014/main" id="{D65FD1AB-21B8-4B3B-F4A3-E7AE42DE5C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18114" name="Notes Placeholder 2">
            <a:extLst>
              <a:ext uri="{FF2B5EF4-FFF2-40B4-BE49-F238E27FC236}">
                <a16:creationId xmlns:a16="http://schemas.microsoft.com/office/drawing/2014/main" id="{942B3273-E9D0-97B4-ACF8-04303EAFCFF2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218115" name="Slide Number Placeholder 3">
            <a:extLst>
              <a:ext uri="{FF2B5EF4-FFF2-40B4-BE49-F238E27FC236}">
                <a16:creationId xmlns:a16="http://schemas.microsoft.com/office/drawing/2014/main" id="{4F5B9659-B998-4A53-054F-F9360E5400A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4A0B81F-8AE9-1943-AF53-E78D21B80C2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742687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7">
            <a:extLst>
              <a:ext uri="{FF2B5EF4-FFF2-40B4-BE49-F238E27FC236}">
                <a16:creationId xmlns:a16="http://schemas.microsoft.com/office/drawing/2014/main" id="{1DBA71E5-18EF-43E7-93DD-CA6F880BF78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50157" indent="-288522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54087" indent="-230817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15722" indent="-230817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77357" indent="-230817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38992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3000626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62261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923896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929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33DC68A-4FDB-4EB8-B0A0-36C89B51C904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9299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41987" name="Rectangle 2">
            <a:extLst>
              <a:ext uri="{FF2B5EF4-FFF2-40B4-BE49-F238E27FC236}">
                <a16:creationId xmlns:a16="http://schemas.microsoft.com/office/drawing/2014/main" id="{0EFA33CB-C944-4E9D-B3A5-D032771D16B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988" name="Rectangle 3">
            <a:extLst>
              <a:ext uri="{FF2B5EF4-FFF2-40B4-BE49-F238E27FC236}">
                <a16:creationId xmlns:a16="http://schemas.microsoft.com/office/drawing/2014/main" id="{C2307F3D-2E4B-472D-8C41-D1FFB210716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42434" y="4447781"/>
            <a:ext cx="5192210" cy="421242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97731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>
            <a:extLst>
              <a:ext uri="{FF2B5EF4-FFF2-40B4-BE49-F238E27FC236}">
                <a16:creationId xmlns:a16="http://schemas.microsoft.com/office/drawing/2014/main" id="{3D93A8BB-72D5-40E9-B777-4CC9355B402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50157" indent="-288522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54087" indent="-230817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15722" indent="-230817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77357" indent="-230817" defTabSz="939299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38992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3000626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62261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923896" indent="-230817" defTabSz="939299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r" defTabSz="93929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0FDFC39-5922-4703-9593-C8F577919411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9299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panose="020B060402020202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44035" name="Rectangle 2">
            <a:extLst>
              <a:ext uri="{FF2B5EF4-FFF2-40B4-BE49-F238E27FC236}">
                <a16:creationId xmlns:a16="http://schemas.microsoft.com/office/drawing/2014/main" id="{C8CCF976-4F51-4193-AF19-DEA748741E6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6" name="Rectangle 3">
            <a:extLst>
              <a:ext uri="{FF2B5EF4-FFF2-40B4-BE49-F238E27FC236}">
                <a16:creationId xmlns:a16="http://schemas.microsoft.com/office/drawing/2014/main" id="{F6FF947C-4F92-49A0-8338-0BEA886FAC0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42434" y="4447781"/>
            <a:ext cx="5192210" cy="421242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73815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hyperlink" Target="http://www.db-book.com/" TargetMode="External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hyperlink" Target="http://www.db-book.com/" TargetMode="External"/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hyperlink" Target="http://www.db-book.com/" TargetMode="External"/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hyperlink" Target="http://www.db-book.com/" TargetMode="External"/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590550"/>
            <a:ext cx="8839200" cy="40386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05F4A72-606B-984B-907B-5BEA9B53E5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570" y="1121"/>
            <a:ext cx="8666629" cy="443198"/>
          </a:xfrm>
          <a:prstGeom prst="rect">
            <a:avLst/>
          </a:prstGeom>
        </p:spPr>
        <p:txBody>
          <a:bodyPr wrap="square" anchor="t"/>
          <a:lstStyle>
            <a:lvl1pPr algn="l">
              <a:lnSpc>
                <a:spcPct val="90000"/>
              </a:lnSpc>
              <a:defRPr sz="3200" b="0">
                <a:solidFill>
                  <a:schemeClr val="bg1"/>
                </a:solidFill>
                <a:latin typeface="Museo For Dell" pitchFamily="2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268763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590550"/>
            <a:ext cx="8839200" cy="40386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05F4A72-606B-984B-907B-5BEA9B53E5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570" y="1121"/>
            <a:ext cx="8666629" cy="443198"/>
          </a:xfrm>
          <a:prstGeom prst="rect">
            <a:avLst/>
          </a:prstGeom>
        </p:spPr>
        <p:txBody>
          <a:bodyPr wrap="square" anchor="t"/>
          <a:lstStyle>
            <a:lvl1pPr algn="l">
              <a:lnSpc>
                <a:spcPct val="90000"/>
              </a:lnSpc>
              <a:defRPr sz="3200" b="0">
                <a:solidFill>
                  <a:schemeClr val="bg1"/>
                </a:solidFill>
                <a:latin typeface="Museo For Dell" pitchFamily="2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9749882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 userDrawn="1"/>
        </p:nvSpPr>
        <p:spPr>
          <a:xfrm>
            <a:off x="152400" y="895350"/>
            <a:ext cx="6934200" cy="457200"/>
          </a:xfrm>
          <a:prstGeom prst="rect">
            <a:avLst/>
          </a:prstGeom>
        </p:spPr>
        <p:txBody>
          <a:bodyPr/>
          <a:lstStyle>
            <a:lvl1pPr algn="ctr" defTabSz="457200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-128"/>
                <a:cs typeface="+mj-cs"/>
              </a:defRPr>
            </a:lvl1pPr>
            <a:lvl2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/>
            <a:r>
              <a:rPr lang="en-US" sz="2800" dirty="0">
                <a:solidFill>
                  <a:schemeClr val="bg1"/>
                </a:solidFill>
              </a:rPr>
              <a:t>Click to edit Master title style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FB43658-48CD-764C-86BF-302575415E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570" y="1121"/>
            <a:ext cx="8666629" cy="443198"/>
          </a:xfrm>
          <a:prstGeom prst="rect">
            <a:avLst/>
          </a:prstGeom>
        </p:spPr>
        <p:txBody>
          <a:bodyPr wrap="square" anchor="t"/>
          <a:lstStyle>
            <a:lvl1pPr algn="l">
              <a:lnSpc>
                <a:spcPct val="90000"/>
              </a:lnSpc>
              <a:defRPr sz="3200" b="0">
                <a:solidFill>
                  <a:schemeClr val="bg1"/>
                </a:solidFill>
                <a:latin typeface="Museo For Dell" pitchFamily="2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F6F2A81-D24A-A44F-8915-B9DC7FC2AE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552450"/>
            <a:ext cx="4191000" cy="4038600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D255CA6-4B6D-7842-85B8-A423C0C60A30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606103" y="552450"/>
            <a:ext cx="4191000" cy="4038600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527833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104730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80CC6A0C-5777-6141-8161-40A51E54DA25}" type="datetimeFigureOut">
              <a:rPr lang="en-US" altLang="en-US"/>
              <a:pPr/>
              <a:t>11/8/24</a:t>
            </a:fld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BB1B0572-E7E6-434E-BFB5-5CD3555E83A4}" type="slidenum">
              <a:rPr lang="en-US" altLang="en-US"/>
              <a:pPr/>
              <a:t>‹#›</a:t>
            </a:fld>
            <a:endParaRPr lang="en-US" altLang="en-US">
              <a:solidFill>
                <a:srgbClr val="88A4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88060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01FA5FD1-732F-9047-B0F4-603D0EAC5CB0}" type="datetimeFigureOut">
              <a:rPr lang="en-US" altLang="en-US"/>
              <a:pPr/>
              <a:t>11/8/24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3DBB9D51-EA15-824B-AFBA-C5CFF763538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148539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D56D54B9-89B7-A248-9210-3C9346164D0F}" type="datetimeFigureOut">
              <a:rPr lang="en-US" altLang="en-US"/>
              <a:pPr/>
              <a:t>11/8/24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B5559CE1-75A0-2043-A1BB-26E32B46DEB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7720694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EBE5339B-726A-CF41-B4A0-6109F9D8F0EB}" type="datetimeFigureOut">
              <a:rPr lang="en-US" altLang="en-US"/>
              <a:pPr/>
              <a:t>11/8/24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D5ED28FB-5F5E-B441-A1E3-774C424C6E3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7291158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7">
            <a:extLst>
              <a:ext uri="{FF2B5EF4-FFF2-40B4-BE49-F238E27FC236}">
                <a16:creationId xmlns:a16="http://schemas.microsoft.com/office/drawing/2014/main" id="{FE4AA2B4-1FA6-4C6A-BBB5-ECD85F1DBC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05581" y="4294585"/>
            <a:ext cx="2832827" cy="623248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200" b="1" dirty="0">
                <a:solidFill>
                  <a:srgbClr val="002060"/>
                </a:solidFill>
              </a:rPr>
              <a:t>Database System Concepts, 7</a:t>
            </a:r>
            <a:r>
              <a:rPr lang="en-US" altLang="en-US" sz="1200" b="1" baseline="30000" dirty="0">
                <a:solidFill>
                  <a:srgbClr val="002060"/>
                </a:solidFill>
              </a:rPr>
              <a:t>th</a:t>
            </a:r>
            <a:r>
              <a:rPr lang="en-US" altLang="en-US" sz="1200" b="1" dirty="0">
                <a:solidFill>
                  <a:srgbClr val="002060"/>
                </a:solidFill>
              </a:rPr>
              <a:t> Ed</a:t>
            </a:r>
            <a:r>
              <a:rPr lang="en-US" altLang="en-US" sz="1200" dirty="0">
                <a:solidFill>
                  <a:srgbClr val="002060"/>
                </a:solidFill>
              </a:rPr>
              <a:t>.</a:t>
            </a:r>
          </a:p>
          <a:p>
            <a:pPr algn="ctr">
              <a:spcBef>
                <a:spcPct val="50000"/>
              </a:spcBef>
              <a:defRPr/>
            </a:pPr>
            <a:r>
              <a:rPr lang="en-US" altLang="en-US" sz="900" b="1" dirty="0">
                <a:solidFill>
                  <a:srgbClr val="002060"/>
                </a:solidFill>
              </a:rPr>
              <a:t>©Silberschatz, Korth and Sudarshan</a:t>
            </a:r>
            <a:br>
              <a:rPr lang="en-US" altLang="en-US" sz="900" b="1" dirty="0">
                <a:solidFill>
                  <a:srgbClr val="002060"/>
                </a:solidFill>
              </a:rPr>
            </a:br>
            <a:r>
              <a:rPr lang="en-US" altLang="en-US" sz="900" b="1" dirty="0">
                <a:solidFill>
                  <a:srgbClr val="002060"/>
                </a:solidFill>
              </a:rPr>
              <a:t>See </a:t>
            </a:r>
            <a:r>
              <a:rPr lang="en-US" altLang="en-US" sz="900" b="1" dirty="0">
                <a:solidFill>
                  <a:srgbClr val="002060"/>
                </a:solidFill>
                <a:hlinkClick r:id="rId2"/>
              </a:rPr>
              <a:t>www.db-book.com</a:t>
            </a:r>
            <a:r>
              <a:rPr lang="en-US" altLang="en-US" sz="900" b="1" dirty="0">
                <a:solidFill>
                  <a:srgbClr val="002060"/>
                </a:solidFill>
              </a:rPr>
              <a:t> for conditions on re-use </a:t>
            </a:r>
          </a:p>
        </p:txBody>
      </p:sp>
      <p:sp>
        <p:nvSpPr>
          <p:cNvPr id="5130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714500"/>
            <a:ext cx="7772400" cy="857250"/>
          </a:xfrm>
        </p:spPr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DD1855DD-42F7-4673-8C8A-FABC1C3C1B43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xfrm>
            <a:off x="6596063" y="4663679"/>
            <a:ext cx="1905000" cy="342900"/>
          </a:xfrm>
        </p:spPr>
        <p:txBody>
          <a:bodyPr/>
          <a:lstStyle>
            <a:lvl1pPr>
              <a:defRPr>
                <a:solidFill>
                  <a:srgbClr val="578963"/>
                </a:solidFill>
              </a:defRPr>
            </a:lvl1pPr>
          </a:lstStyle>
          <a:p>
            <a:pPr>
              <a:defRPr/>
            </a:pPr>
            <a:fld id="{AC49C3D8-E326-414D-BA9C-243E694C011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pic>
        <p:nvPicPr>
          <p:cNvPr id="9" name="Picture 8" descr="Cover-6Ed"/>
          <p:cNvPicPr>
            <a:picLocks noChangeAspect="1" noChangeArrowheads="1"/>
          </p:cNvPicPr>
          <p:nvPr userDrawn="1"/>
        </p:nvPicPr>
        <p:blipFill>
          <a:blip r:embed="rId3"/>
          <a:stretch>
            <a:fillRect/>
          </a:stretch>
        </p:blipFill>
        <p:spPr bwMode="auto">
          <a:xfrm>
            <a:off x="-4156" y="0"/>
            <a:ext cx="1331269" cy="127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4614310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57175" indent="-257175">
              <a:buSzPct val="120000"/>
              <a:buFont typeface="Wingdings" panose="05000000000000000000" pitchFamily="2" charset="2"/>
              <a:buChar char="§"/>
              <a:defRPr/>
            </a:lvl1pPr>
            <a:lvl2pPr marL="600075" indent="-257175">
              <a:buSzPct val="110000"/>
              <a:buFont typeface="Arial" panose="020B0604020202020204" pitchFamily="34" charset="0"/>
              <a:buChar char="•"/>
              <a:defRPr/>
            </a:lvl2pPr>
            <a:lvl3pPr marL="814388" indent="-171450">
              <a:buFont typeface="Wingdings" panose="05000000000000000000" pitchFamily="2" charset="2"/>
              <a:buChar char="§"/>
              <a:defRPr/>
            </a:lvl3pPr>
            <a:lvl4pPr marL="1071563" indent="-171450">
              <a:buFont typeface="Arial" panose="020B0604020202020204" pitchFamily="34" charset="0"/>
              <a:buChar char="•"/>
              <a:defRPr/>
            </a:lvl4pPr>
            <a:lvl5pPr marL="1328738" indent="-17145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FE2AF77-2F8F-413B-811B-93BB032E7234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6570663" y="4692899"/>
            <a:ext cx="1905000" cy="3429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D84508-4F00-4F0B-AACD-78A429CB4E5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8256866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5E12E5A-52A0-49A3-90D9-67F6A8904EB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9D96D1-8274-4B5D-8DFC-F883A6F1465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092618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 userDrawn="1"/>
        </p:nvSpPr>
        <p:spPr>
          <a:xfrm>
            <a:off x="152400" y="895350"/>
            <a:ext cx="6934200" cy="457200"/>
          </a:xfrm>
          <a:prstGeom prst="rect">
            <a:avLst/>
          </a:prstGeom>
        </p:spPr>
        <p:txBody>
          <a:bodyPr/>
          <a:lstStyle>
            <a:lvl1pPr algn="ctr" defTabSz="457200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-128"/>
                <a:cs typeface="+mj-cs"/>
              </a:defRPr>
            </a:lvl1pPr>
            <a:lvl2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/>
            <a:r>
              <a:rPr lang="en-US" sz="2800" dirty="0">
                <a:solidFill>
                  <a:schemeClr val="bg1"/>
                </a:solidFill>
              </a:rPr>
              <a:t>Click to edit Master title style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FB43658-48CD-764C-86BF-302575415E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570" y="1121"/>
            <a:ext cx="8666629" cy="443198"/>
          </a:xfrm>
          <a:prstGeom prst="rect">
            <a:avLst/>
          </a:prstGeom>
        </p:spPr>
        <p:txBody>
          <a:bodyPr wrap="square" anchor="t"/>
          <a:lstStyle>
            <a:lvl1pPr algn="l">
              <a:lnSpc>
                <a:spcPct val="90000"/>
              </a:lnSpc>
              <a:defRPr sz="3200" b="0">
                <a:solidFill>
                  <a:schemeClr val="bg1"/>
                </a:solidFill>
                <a:latin typeface="Museo For Dell" pitchFamily="2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F6F2A81-D24A-A44F-8915-B9DC7FC2AE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552450"/>
            <a:ext cx="4191000" cy="4038600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D255CA6-4B6D-7842-85B8-A423C0C60A30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606103" y="552450"/>
            <a:ext cx="4191000" cy="4038600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6926432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4389" y="820342"/>
            <a:ext cx="3754437" cy="3677840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1225" y="820342"/>
            <a:ext cx="3754438" cy="3677840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59F38EDD-F66A-45D6-8FD3-616B47D50948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1AFD2D0-2B20-464D-B9A5-A4F8EFBB301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3910061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C9AEAD15-CC4E-4DDB-BCB4-BFD6B09414E4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C32850B-7953-43C3-84E7-6C4CDDE3446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0964142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B6290DBB-0BCD-459F-8E4F-FA120878EA0D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6589094-62D5-4D43-96BD-D3CB3B0121D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8895125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FEF0AAB0-38F5-434C-B2C0-AABEF56E6D3C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80F6F2-DE47-4EBC-8416-864F9C93A55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1151355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C219F498-DC72-46C9-809D-A3E9B9733C90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0BC50A1-0700-4943-9F0D-0C1C7AD36C5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2824764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14A3BEA6-AB75-48BD-9865-B5CCFF6E4725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2C02FA7-47FF-4F4C-9EE7-33C697A225A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4945999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D59350B-1AE9-4A98-9789-0A3801BD2D0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B8A592D-06D1-4335-9885-C76101E9829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9064119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26250" y="88106"/>
            <a:ext cx="2019300" cy="44100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8350" y="88106"/>
            <a:ext cx="5905500" cy="44100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4B28524-8AC4-4458-AAD1-C4223972BCE3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7C5E8B3-FD31-41B6-9315-34F8ECD716C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465430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/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  <a:lvl6pPr marL="1714500" indent="0" algn="ctr">
              <a:buNone/>
              <a:defRPr/>
            </a:lvl6pPr>
            <a:lvl7pPr marL="2057400" indent="0" algn="ctr">
              <a:buNone/>
              <a:defRPr/>
            </a:lvl7pPr>
            <a:lvl8pPr marL="2400300" indent="0" algn="ctr">
              <a:buNone/>
              <a:defRPr/>
            </a:lvl8pPr>
            <a:lvl9pPr marL="27432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2F6940A-5EB3-4E43-837D-85F46C6F6DE5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204979C-6AB0-44D1-9772-4F19E45F108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283149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25904" y="196172"/>
            <a:ext cx="8279946" cy="387798"/>
          </a:xfrm>
          <a:prstGeom prst="rect">
            <a:avLst/>
          </a:prstGeom>
        </p:spPr>
        <p:txBody>
          <a:bodyPr wrap="square" anchor="t"/>
          <a:lstStyle>
            <a:lvl1pPr>
              <a:lnSpc>
                <a:spcPct val="90000"/>
              </a:lnSpc>
              <a:defRPr sz="2800" b="0">
                <a:solidFill>
                  <a:schemeClr val="accent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r>
              <a:rPr lang="en-US" dirty="0"/>
              <a:t>Click to edit master title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969264"/>
            <a:ext cx="8267140" cy="354598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spcBef>
                <a:spcPts val="1200"/>
              </a:spcBef>
              <a:spcAft>
                <a:spcPts val="0"/>
              </a:spcAft>
              <a:defRPr sz="180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1pPr>
            <a:lvl2pPr>
              <a:spcBef>
                <a:spcPts val="300"/>
              </a:spcBef>
              <a:spcAft>
                <a:spcPts val="0"/>
              </a:spcAft>
              <a:buFont typeface="Museo Sans For Dell" pitchFamily="2" charset="0"/>
              <a:buChar char="–"/>
              <a:defRPr sz="160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2pPr>
            <a:lvl3pPr>
              <a:spcBef>
                <a:spcPts val="300"/>
              </a:spcBef>
              <a:spcAft>
                <a:spcPts val="0"/>
              </a:spcAft>
              <a:defRPr sz="140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defRPr sz="1200" baseline="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None/>
              <a:defRPr sz="11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cxnSp>
        <p:nvCxnSpPr>
          <p:cNvPr id="20" name="Straight Connector 19"/>
          <p:cNvCxnSpPr>
            <a:cxnSpLocks noChangeShapeType="1"/>
          </p:cNvCxnSpPr>
          <p:nvPr/>
        </p:nvCxnSpPr>
        <p:spPr bwMode="auto">
          <a:xfrm>
            <a:off x="436563" y="4629150"/>
            <a:ext cx="8262035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</p:spTree>
    <p:extLst>
      <p:ext uri="{BB962C8B-B14F-4D97-AF65-F5344CB8AC3E}">
        <p14:creationId xmlns:p14="http://schemas.microsoft.com/office/powerpoint/2010/main" val="4288389377"/>
      </p:ext>
    </p:extLst>
  </p:cSld>
  <p:clrMapOvr>
    <a:masterClrMapping/>
  </p:clrMapOvr>
  <p:transition spd="med"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3574420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7">
            <a:extLst>
              <a:ext uri="{FF2B5EF4-FFF2-40B4-BE49-F238E27FC236}">
                <a16:creationId xmlns:a16="http://schemas.microsoft.com/office/drawing/2014/main" id="{6AB433D2-BE84-467A-82DB-DBFCF9F936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05581" y="4294585"/>
            <a:ext cx="2832827" cy="623248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200" b="1" dirty="0">
                <a:solidFill>
                  <a:srgbClr val="002060"/>
                </a:solidFill>
              </a:rPr>
              <a:t>Database System Concepts, 7</a:t>
            </a:r>
            <a:r>
              <a:rPr lang="en-US" altLang="en-US" sz="1200" b="1" baseline="30000" dirty="0">
                <a:solidFill>
                  <a:srgbClr val="002060"/>
                </a:solidFill>
              </a:rPr>
              <a:t>th</a:t>
            </a:r>
            <a:r>
              <a:rPr lang="en-US" altLang="en-US" sz="1200" b="1" dirty="0">
                <a:solidFill>
                  <a:srgbClr val="002060"/>
                </a:solidFill>
              </a:rPr>
              <a:t> Ed</a:t>
            </a:r>
            <a:r>
              <a:rPr lang="en-US" altLang="en-US" sz="1200" dirty="0">
                <a:solidFill>
                  <a:srgbClr val="002060"/>
                </a:solidFill>
              </a:rPr>
              <a:t>.</a:t>
            </a:r>
          </a:p>
          <a:p>
            <a:pPr algn="ctr">
              <a:spcBef>
                <a:spcPct val="50000"/>
              </a:spcBef>
              <a:defRPr/>
            </a:pPr>
            <a:r>
              <a:rPr lang="en-US" altLang="en-US" sz="900" b="1" dirty="0">
                <a:solidFill>
                  <a:srgbClr val="002060"/>
                </a:solidFill>
              </a:rPr>
              <a:t>©Silberschatz, Korth and Sudarshan</a:t>
            </a:r>
            <a:br>
              <a:rPr lang="en-US" altLang="en-US" sz="900" b="1" dirty="0">
                <a:solidFill>
                  <a:srgbClr val="002060"/>
                </a:solidFill>
              </a:rPr>
            </a:br>
            <a:r>
              <a:rPr lang="en-US" altLang="en-US" sz="900" b="1" dirty="0">
                <a:solidFill>
                  <a:srgbClr val="002060"/>
                </a:solidFill>
              </a:rPr>
              <a:t>See </a:t>
            </a:r>
            <a:r>
              <a:rPr lang="en-US" altLang="en-US" sz="900" b="1" dirty="0">
                <a:solidFill>
                  <a:srgbClr val="002060"/>
                </a:solidFill>
                <a:hlinkClick r:id="rId2"/>
              </a:rPr>
              <a:t>www.db-book.com</a:t>
            </a:r>
            <a:r>
              <a:rPr lang="en-US" altLang="en-US" sz="900" b="1" dirty="0">
                <a:solidFill>
                  <a:srgbClr val="002060"/>
                </a:solidFill>
              </a:rPr>
              <a:t> for conditions on re-use </a:t>
            </a:r>
          </a:p>
        </p:txBody>
      </p:sp>
      <p:sp>
        <p:nvSpPr>
          <p:cNvPr id="4874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714500"/>
            <a:ext cx="7772400" cy="857250"/>
          </a:xfrm>
        </p:spPr>
        <p:txBody>
          <a:bodyPr/>
          <a:lstStyle>
            <a:lvl1pPr>
              <a:defRPr sz="2100">
                <a:solidFill>
                  <a:srgbClr val="00206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E5B7FE48-B4A0-4404-A94E-2D4837BDADF1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xfrm>
            <a:off x="6596063" y="4663679"/>
            <a:ext cx="1905000" cy="342900"/>
          </a:xfrm>
        </p:spPr>
        <p:txBody>
          <a:bodyPr/>
          <a:lstStyle>
            <a:lvl1pPr>
              <a:defRPr smtClean="0">
                <a:solidFill>
                  <a:srgbClr val="578963"/>
                </a:solidFill>
              </a:defRPr>
            </a:lvl1pPr>
          </a:lstStyle>
          <a:p>
            <a:pPr>
              <a:defRPr/>
            </a:pPr>
            <a:fld id="{441F42D0-7627-45E8-BCAB-6293FCFFA666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  <p:pic>
        <p:nvPicPr>
          <p:cNvPr id="9" name="Picture 8" descr="Cover-6Ed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" y="9252"/>
            <a:ext cx="1331269" cy="127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 descr="Cover-6Ed">
            <a:extLst>
              <a:ext uri="{FF2B5EF4-FFF2-40B4-BE49-F238E27FC236}">
                <a16:creationId xmlns:a16="http://schemas.microsoft.com/office/drawing/2014/main" id="{77026798-0827-482F-848C-054321BDF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4" y="0"/>
            <a:ext cx="1331912" cy="127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 descr="Cover-6Ed">
            <a:extLst>
              <a:ext uri="{FF2B5EF4-FFF2-40B4-BE49-F238E27FC236}">
                <a16:creationId xmlns:a16="http://schemas.microsoft.com/office/drawing/2014/main" id="{5B23C462-273B-47CE-B464-FA0DEA18F60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/>
          <a:stretch>
            <a:fillRect/>
          </a:stretch>
        </p:blipFill>
        <p:spPr bwMode="auto">
          <a:xfrm>
            <a:off x="1" y="9252"/>
            <a:ext cx="1331269" cy="127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5912040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1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1272" y="826873"/>
            <a:ext cx="8014277" cy="4025979"/>
          </a:xfrm>
        </p:spPr>
        <p:txBody>
          <a:bodyPr/>
          <a:lstStyle>
            <a:lvl1pPr marL="257175" indent="-257175">
              <a:buSzPct val="110000"/>
              <a:buFont typeface="Wingdings" panose="05000000000000000000" pitchFamily="2" charset="2"/>
              <a:buChar char="§"/>
              <a:defRPr sz="1275"/>
            </a:lvl1pPr>
            <a:lvl2pPr marL="557213" indent="-214313">
              <a:buSzPct val="110000"/>
              <a:buFont typeface="Arial" panose="020B0604020202020204" pitchFamily="34" charset="0"/>
              <a:buChar char="•"/>
              <a:defRPr sz="1275"/>
            </a:lvl2pPr>
            <a:lvl3pPr marL="814388" indent="-171450">
              <a:buSzPct val="100000"/>
              <a:buFont typeface="Wingdings" panose="05000000000000000000" pitchFamily="2" charset="2"/>
              <a:buChar char="§"/>
              <a:defRPr sz="1275"/>
            </a:lvl3pPr>
            <a:lvl4pPr marL="1071563" indent="-171450">
              <a:buFont typeface="Arial" panose="020B0604020202020204" pitchFamily="34" charset="0"/>
              <a:buChar char="•"/>
              <a:defRPr sz="1275"/>
            </a:lvl4pPr>
            <a:lvl5pPr marL="1328738" indent="-171450">
              <a:buSzPct val="100000"/>
              <a:buFont typeface="Wingdings" panose="05000000000000000000" pitchFamily="2" charset="2"/>
              <a:buChar char="§"/>
              <a:defRPr sz="1275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42D457B-4574-44A7-82F5-364A95AA256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CC1BFAE-C44B-49AE-8C45-A7AABAAB5FEE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4459776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835604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4863" y="3055247"/>
            <a:ext cx="7772400" cy="1125140"/>
          </a:xfrm>
        </p:spPr>
        <p:txBody>
          <a:bodyPr anchor="b"/>
          <a:lstStyle>
            <a:lvl1pPr marL="257175" indent="-257175">
              <a:buFont typeface="Wingdings" panose="05000000000000000000" pitchFamily="2" charset="2"/>
              <a:buChar char="§"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833A2CD-6A4B-4240-88F1-B4D7FEB50A79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2BBE0E1-96FA-42C8-A339-7F81B98D396B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7939370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1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BC4FAFEB-DA24-40E3-81A3-2C7117781D6B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3E6E76-F12E-4D1B-9B56-009C721BF777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E86E211-15D2-459B-B331-A82FFB150B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424" y="826873"/>
            <a:ext cx="3985352" cy="4025979"/>
          </a:xfrm>
        </p:spPr>
        <p:txBody>
          <a:bodyPr/>
          <a:lstStyle>
            <a:lvl1pPr marL="257175" indent="-257175">
              <a:buSzPct val="110000"/>
              <a:buFont typeface="Wingdings" panose="05000000000000000000" pitchFamily="2" charset="2"/>
              <a:buChar char="§"/>
              <a:defRPr sz="1275"/>
            </a:lvl1pPr>
            <a:lvl2pPr marL="557213" indent="-214313">
              <a:buSzPct val="110000"/>
              <a:buFont typeface="Arial" panose="020B0604020202020204" pitchFamily="34" charset="0"/>
              <a:buChar char="•"/>
              <a:defRPr sz="1275"/>
            </a:lvl2pPr>
            <a:lvl3pPr marL="814388" indent="-171450">
              <a:buSzPct val="100000"/>
              <a:buFont typeface="Wingdings" panose="05000000000000000000" pitchFamily="2" charset="2"/>
              <a:buChar char="§"/>
              <a:defRPr sz="1275"/>
            </a:lvl3pPr>
            <a:lvl4pPr marL="1071563" indent="-171450">
              <a:buFont typeface="Arial" panose="020B0604020202020204" pitchFamily="34" charset="0"/>
              <a:buChar char="•"/>
              <a:defRPr sz="1275"/>
            </a:lvl4pPr>
            <a:lvl5pPr marL="1328738" indent="-171450">
              <a:buSzPct val="100000"/>
              <a:buFont typeface="Wingdings" panose="05000000000000000000" pitchFamily="2" charset="2"/>
              <a:buChar char="§"/>
              <a:defRPr sz="1275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39526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42096E68-496F-4499-93E9-D10C62B93D1A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2023997-F532-4D5B-B2F3-9E05A41D497B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9924963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1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F8A17BCC-393D-48FB-8CCD-31D1E0C6FA40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6649892-EB20-4383-9D6A-6D1ED2147F7F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2466760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A54EDB4F-7D4C-4F34-9AD3-169F9858A5EE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B271689-3C51-413B-9388-DDBA7E74E1E4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542055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AA8DFBA5-2441-4C97-8340-430BD863557C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CD7985-991B-46C7-A32A-6942E2DB1188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2353063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D8B4ACE8-FA36-4C9A-B2D0-93D5FB40D304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779FD90-85FD-43B3-9F6B-6E3DF5251AE4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5431301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1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677CD6D-A5E2-4543-81E0-D97745649CEB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7078238-A850-4F7F-9FB2-C7F3ED51152A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595153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80CC6A0C-5777-6141-8161-40A51E54DA25}" type="datetimeFigureOut">
              <a:rPr lang="en-US" altLang="en-US"/>
              <a:pPr/>
              <a:t>11/8/24</a:t>
            </a:fld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BB1B0572-E7E6-434E-BFB5-5CD3555E83A4}" type="slidenum">
              <a:rPr lang="en-US" altLang="en-US"/>
              <a:pPr/>
              <a:t>‹#›</a:t>
            </a:fld>
            <a:endParaRPr lang="en-US" altLang="en-US">
              <a:solidFill>
                <a:srgbClr val="88A4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825194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26250" y="88106"/>
            <a:ext cx="2019300" cy="4410075"/>
          </a:xfrm>
        </p:spPr>
        <p:txBody>
          <a:bodyPr vert="eaVert"/>
          <a:lstStyle>
            <a:lvl1pPr>
              <a:defRPr sz="21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8350" y="88106"/>
            <a:ext cx="5905500" cy="4410075"/>
          </a:xfrm>
        </p:spPr>
        <p:txBody>
          <a:bodyPr vert="eaVert"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6D4BD1A-4145-49C3-8D7D-1F956B760305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3875237-B0F8-4D27-B8AA-EA0E8F7832E5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2928387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8350" y="88106"/>
            <a:ext cx="8077200" cy="457200"/>
          </a:xfrm>
        </p:spPr>
        <p:txBody>
          <a:bodyPr/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814389" y="820342"/>
            <a:ext cx="3754437" cy="3677840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1225" y="820342"/>
            <a:ext cx="3754438" cy="3677840"/>
          </a:xfrm>
        </p:spPr>
        <p:txBody>
          <a:bodyPr/>
          <a:lstStyle>
            <a:lvl1pPr>
              <a:defRPr sz="1275"/>
            </a:lvl1pPr>
            <a:lvl2pPr>
              <a:defRPr sz="1275"/>
            </a:lvl2pPr>
            <a:lvl3pPr>
              <a:defRPr sz="1275"/>
            </a:lvl3pPr>
            <a:lvl4pPr>
              <a:defRPr sz="1275"/>
            </a:lvl4pPr>
            <a:lvl5pPr>
              <a:defRPr sz="1275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D7C2D5D2-FFA8-4B97-9D6C-DF120847B519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3E6E76-F12E-4D1B-9B56-009C721BF777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9146163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7">
            <a:extLst>
              <a:ext uri="{FF2B5EF4-FFF2-40B4-BE49-F238E27FC236}">
                <a16:creationId xmlns:a16="http://schemas.microsoft.com/office/drawing/2014/main" id="{6E2D77BB-A1E3-4E40-9A08-249BCF8B85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05581" y="4294585"/>
            <a:ext cx="2832827" cy="623248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200" b="1" dirty="0">
                <a:solidFill>
                  <a:srgbClr val="002060"/>
                </a:solidFill>
              </a:rPr>
              <a:t>Database System Concepts, 7</a:t>
            </a:r>
            <a:r>
              <a:rPr lang="en-US" altLang="en-US" sz="1200" b="1" baseline="30000" dirty="0">
                <a:solidFill>
                  <a:srgbClr val="002060"/>
                </a:solidFill>
              </a:rPr>
              <a:t>th</a:t>
            </a:r>
            <a:r>
              <a:rPr lang="en-US" altLang="en-US" sz="1200" b="1" dirty="0">
                <a:solidFill>
                  <a:srgbClr val="002060"/>
                </a:solidFill>
              </a:rPr>
              <a:t> Ed</a:t>
            </a:r>
            <a:r>
              <a:rPr lang="en-US" altLang="en-US" sz="1200" dirty="0">
                <a:solidFill>
                  <a:srgbClr val="002060"/>
                </a:solidFill>
              </a:rPr>
              <a:t>.</a:t>
            </a:r>
          </a:p>
          <a:p>
            <a:pPr algn="ctr">
              <a:spcBef>
                <a:spcPct val="50000"/>
              </a:spcBef>
              <a:defRPr/>
            </a:pPr>
            <a:r>
              <a:rPr lang="en-US" altLang="en-US" sz="900" b="1" dirty="0">
                <a:solidFill>
                  <a:srgbClr val="002060"/>
                </a:solidFill>
              </a:rPr>
              <a:t>©Silberschatz, </a:t>
            </a:r>
            <a:r>
              <a:rPr lang="en-US" altLang="en-US" sz="900" b="1" dirty="0" err="1">
                <a:solidFill>
                  <a:srgbClr val="002060"/>
                </a:solidFill>
              </a:rPr>
              <a:t>Korth</a:t>
            </a:r>
            <a:r>
              <a:rPr lang="en-US" altLang="en-US" sz="900" b="1" dirty="0">
                <a:solidFill>
                  <a:srgbClr val="002060"/>
                </a:solidFill>
              </a:rPr>
              <a:t> and Sudarshan</a:t>
            </a:r>
            <a:br>
              <a:rPr lang="en-US" altLang="en-US" sz="900" b="1" dirty="0">
                <a:solidFill>
                  <a:srgbClr val="002060"/>
                </a:solidFill>
              </a:rPr>
            </a:br>
            <a:r>
              <a:rPr lang="en-US" altLang="en-US" sz="900" b="1" dirty="0">
                <a:solidFill>
                  <a:srgbClr val="002060"/>
                </a:solidFill>
              </a:rPr>
              <a:t>See </a:t>
            </a:r>
            <a:r>
              <a:rPr lang="en-US" altLang="en-US" sz="900" b="1" dirty="0">
                <a:solidFill>
                  <a:srgbClr val="002060"/>
                </a:solidFill>
                <a:hlinkClick r:id="rId2"/>
              </a:rPr>
              <a:t>www.db-book.com</a:t>
            </a:r>
            <a:r>
              <a:rPr lang="en-US" altLang="en-US" sz="900" b="1" dirty="0">
                <a:solidFill>
                  <a:srgbClr val="002060"/>
                </a:solidFill>
              </a:rPr>
              <a:t> for conditions on re-use </a:t>
            </a:r>
          </a:p>
        </p:txBody>
      </p:sp>
      <p:sp>
        <p:nvSpPr>
          <p:cNvPr id="613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714500"/>
            <a:ext cx="7772400" cy="857250"/>
          </a:xfrm>
        </p:spPr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4053C40E-D8FC-4564-9F45-CF1A70873460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 bwMode="auto">
          <a:xfrm>
            <a:off x="2862263" y="4335066"/>
            <a:ext cx="3448050" cy="3429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spcBef>
                <a:spcPct val="50000"/>
              </a:spcBef>
              <a:defRPr>
                <a:solidFill>
                  <a:srgbClr val="578963"/>
                </a:solidFill>
                <a:latin typeface="Times New Roman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 dirty="0"/>
              <a:t>7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D2D242F4-2B18-4F93-AF83-C0B3D393143B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xfrm>
            <a:off x="6596063" y="4663679"/>
            <a:ext cx="1905000" cy="342900"/>
          </a:xfrm>
        </p:spPr>
        <p:txBody>
          <a:bodyPr/>
          <a:lstStyle>
            <a:lvl1pPr>
              <a:defRPr smtClean="0">
                <a:solidFill>
                  <a:srgbClr val="578963"/>
                </a:solidFill>
              </a:defRPr>
            </a:lvl1pPr>
          </a:lstStyle>
          <a:p>
            <a:pPr>
              <a:defRPr/>
            </a:pPr>
            <a:fld id="{D13E6E76-F12E-4D1B-9B56-009C721BF777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  <p:pic>
        <p:nvPicPr>
          <p:cNvPr id="9" name="Picture 8" descr="Cover-6E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4" y="0"/>
            <a:ext cx="1331912" cy="127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6695337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7">
            <a:extLst>
              <a:ext uri="{FF2B5EF4-FFF2-40B4-BE49-F238E27FC236}">
                <a16:creationId xmlns:a16="http://schemas.microsoft.com/office/drawing/2014/main" id="{6AB433D2-BE84-467A-82DB-DBFCF9F936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05581" y="4294585"/>
            <a:ext cx="2832827" cy="623248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200" b="1" dirty="0">
                <a:solidFill>
                  <a:srgbClr val="002060"/>
                </a:solidFill>
              </a:rPr>
              <a:t>Database System Concepts, 7</a:t>
            </a:r>
            <a:r>
              <a:rPr lang="en-US" altLang="en-US" sz="1200" b="1" baseline="30000" dirty="0">
                <a:solidFill>
                  <a:srgbClr val="002060"/>
                </a:solidFill>
              </a:rPr>
              <a:t>th</a:t>
            </a:r>
            <a:r>
              <a:rPr lang="en-US" altLang="en-US" sz="1200" b="1" dirty="0">
                <a:solidFill>
                  <a:srgbClr val="002060"/>
                </a:solidFill>
              </a:rPr>
              <a:t> Ed</a:t>
            </a:r>
            <a:r>
              <a:rPr lang="en-US" altLang="en-US" sz="1200" dirty="0">
                <a:solidFill>
                  <a:srgbClr val="002060"/>
                </a:solidFill>
              </a:rPr>
              <a:t>.</a:t>
            </a:r>
          </a:p>
          <a:p>
            <a:pPr algn="ctr">
              <a:spcBef>
                <a:spcPct val="50000"/>
              </a:spcBef>
              <a:defRPr/>
            </a:pPr>
            <a:r>
              <a:rPr lang="en-US" altLang="en-US" sz="900" b="1" dirty="0">
                <a:solidFill>
                  <a:srgbClr val="002060"/>
                </a:solidFill>
              </a:rPr>
              <a:t>©Silberschatz, </a:t>
            </a:r>
            <a:r>
              <a:rPr lang="en-US" altLang="en-US" sz="900" b="1" dirty="0" err="1">
                <a:solidFill>
                  <a:srgbClr val="002060"/>
                </a:solidFill>
              </a:rPr>
              <a:t>Korth</a:t>
            </a:r>
            <a:r>
              <a:rPr lang="en-US" altLang="en-US" sz="900" b="1" dirty="0">
                <a:solidFill>
                  <a:srgbClr val="002060"/>
                </a:solidFill>
              </a:rPr>
              <a:t> and Sudarshan</a:t>
            </a:r>
            <a:br>
              <a:rPr lang="en-US" altLang="en-US" sz="900" b="1" dirty="0">
                <a:solidFill>
                  <a:srgbClr val="002060"/>
                </a:solidFill>
              </a:rPr>
            </a:br>
            <a:r>
              <a:rPr lang="en-US" altLang="en-US" sz="900" b="1" dirty="0">
                <a:solidFill>
                  <a:srgbClr val="002060"/>
                </a:solidFill>
              </a:rPr>
              <a:t>See </a:t>
            </a:r>
            <a:r>
              <a:rPr lang="en-US" altLang="en-US" sz="900" b="1" dirty="0">
                <a:solidFill>
                  <a:srgbClr val="002060"/>
                </a:solidFill>
                <a:hlinkClick r:id="rId2"/>
              </a:rPr>
              <a:t>www.db-book.com</a:t>
            </a:r>
            <a:r>
              <a:rPr lang="en-US" altLang="en-US" sz="900" b="1" dirty="0">
                <a:solidFill>
                  <a:srgbClr val="002060"/>
                </a:solidFill>
              </a:rPr>
              <a:t> for conditions on re-use </a:t>
            </a:r>
          </a:p>
        </p:txBody>
      </p:sp>
      <p:sp>
        <p:nvSpPr>
          <p:cNvPr id="4874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714500"/>
            <a:ext cx="7772400" cy="857250"/>
          </a:xfrm>
        </p:spPr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51BECEEC-3BC9-4D4E-99DA-2E5AA4578487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 bwMode="auto">
          <a:xfrm>
            <a:off x="2862263" y="4335066"/>
            <a:ext cx="3448050" cy="3429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spcBef>
                <a:spcPct val="50000"/>
              </a:spcBef>
              <a:defRPr>
                <a:solidFill>
                  <a:srgbClr val="578963"/>
                </a:solidFill>
                <a:latin typeface="Times New Roman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E5B7FE48-B4A0-4404-A94E-2D4837BDADF1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xfrm>
            <a:off x="6596063" y="4663679"/>
            <a:ext cx="1905000" cy="342900"/>
          </a:xfrm>
        </p:spPr>
        <p:txBody>
          <a:bodyPr/>
          <a:lstStyle>
            <a:lvl1pPr>
              <a:defRPr smtClean="0">
                <a:solidFill>
                  <a:srgbClr val="578963"/>
                </a:solidFill>
              </a:defRPr>
            </a:lvl1pPr>
          </a:lstStyle>
          <a:p>
            <a:pPr>
              <a:defRPr/>
            </a:pPr>
            <a:fld id="{441F42D0-7627-45E8-BCAB-6293FCFFA66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pic>
        <p:nvPicPr>
          <p:cNvPr id="9" name="Picture 8" descr="Cover-6Ed"/>
          <p:cNvPicPr>
            <a:picLocks noChangeAspect="1" noChangeArrowheads="1"/>
          </p:cNvPicPr>
          <p:nvPr userDrawn="1"/>
        </p:nvPicPr>
        <p:blipFill>
          <a:blip r:embed="rId3"/>
          <a:stretch>
            <a:fillRect/>
          </a:stretch>
        </p:blipFill>
        <p:spPr bwMode="auto">
          <a:xfrm>
            <a:off x="1" y="9252"/>
            <a:ext cx="1331269" cy="127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8758024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590550"/>
            <a:ext cx="8839200" cy="40386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05F4A72-606B-984B-907B-5BEA9B53E5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570" y="1121"/>
            <a:ext cx="8666629" cy="443198"/>
          </a:xfrm>
          <a:prstGeom prst="rect">
            <a:avLst/>
          </a:prstGeom>
        </p:spPr>
        <p:txBody>
          <a:bodyPr wrap="square" anchor="t"/>
          <a:lstStyle>
            <a:lvl1pPr algn="l">
              <a:lnSpc>
                <a:spcPct val="90000"/>
              </a:lnSpc>
              <a:defRPr sz="3200" b="0">
                <a:solidFill>
                  <a:schemeClr val="bg1"/>
                </a:solidFill>
                <a:latin typeface="Museo For Dell" pitchFamily="2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393476146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 userDrawn="1"/>
        </p:nvSpPr>
        <p:spPr>
          <a:xfrm>
            <a:off x="152400" y="895350"/>
            <a:ext cx="6934200" cy="457200"/>
          </a:xfrm>
          <a:prstGeom prst="rect">
            <a:avLst/>
          </a:prstGeom>
        </p:spPr>
        <p:txBody>
          <a:bodyPr/>
          <a:lstStyle>
            <a:lvl1pPr algn="ctr" defTabSz="457200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-128"/>
                <a:cs typeface="+mj-cs"/>
              </a:defRPr>
            </a:lvl1pPr>
            <a:lvl2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/>
            <a:r>
              <a:rPr lang="en-US" sz="2800" dirty="0">
                <a:solidFill>
                  <a:schemeClr val="bg1"/>
                </a:solidFill>
              </a:rPr>
              <a:t>Click to edit Master title style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FB43658-48CD-764C-86BF-302575415E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570" y="1121"/>
            <a:ext cx="8666629" cy="443198"/>
          </a:xfrm>
          <a:prstGeom prst="rect">
            <a:avLst/>
          </a:prstGeom>
        </p:spPr>
        <p:txBody>
          <a:bodyPr wrap="square" anchor="t"/>
          <a:lstStyle>
            <a:lvl1pPr algn="l">
              <a:lnSpc>
                <a:spcPct val="90000"/>
              </a:lnSpc>
              <a:defRPr sz="3200" b="0">
                <a:solidFill>
                  <a:schemeClr val="bg1"/>
                </a:solidFill>
                <a:latin typeface="Museo For Dell" pitchFamily="2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F6F2A81-D24A-A44F-8915-B9DC7FC2AE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552450"/>
            <a:ext cx="4191000" cy="4038600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D255CA6-4B6D-7842-85B8-A423C0C60A30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606103" y="552450"/>
            <a:ext cx="4191000" cy="4038600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1081482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6754731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80CC6A0C-5777-6141-8161-40A51E54DA25}" type="datetimeFigureOut">
              <a:rPr lang="en-US" altLang="en-US"/>
              <a:pPr/>
              <a:t>11/8/24</a:t>
            </a:fld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BB1B0572-E7E6-434E-BFB5-5CD3555E83A4}" type="slidenum">
              <a:rPr lang="en-US" altLang="en-US"/>
              <a:pPr/>
              <a:t>‹#›</a:t>
            </a:fld>
            <a:endParaRPr lang="en-US" altLang="en-US">
              <a:solidFill>
                <a:srgbClr val="88A4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44466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01FA5FD1-732F-9047-B0F4-603D0EAC5CB0}" type="datetimeFigureOut">
              <a:rPr lang="en-US" altLang="en-US"/>
              <a:pPr/>
              <a:t>11/8/24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3DBB9D51-EA15-824B-AFBA-C5CFF763538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831813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D56D54B9-89B7-A248-9210-3C9346164D0F}" type="datetimeFigureOut">
              <a:rPr lang="en-US" altLang="en-US"/>
              <a:pPr/>
              <a:t>11/8/24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B5559CE1-75A0-2043-A1BB-26E32B46DEB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20766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01FA5FD1-732F-9047-B0F4-603D0EAC5CB0}" type="datetimeFigureOut">
              <a:rPr lang="en-US" altLang="en-US"/>
              <a:pPr/>
              <a:t>11/8/24</a:t>
            </a:fld>
            <a:endParaRPr lang="en-US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3DBB9D51-EA15-824B-AFBA-C5CFF763538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08703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EBE5339B-726A-CF41-B4A0-6109F9D8F0EB}" type="datetimeFigureOut">
              <a:rPr lang="en-US" altLang="en-US"/>
              <a:pPr/>
              <a:t>11/8/24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D5ED28FB-5F5E-B441-A1E3-774C424C6E3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5726994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7BBC359C-8B98-904F-955B-7B675E601B13}" type="datetimeFigureOut">
              <a:rPr lang="en-US" altLang="en-US"/>
              <a:pPr/>
              <a:t>11/8/24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D9A8E8E7-A6E1-1A4E-BFDF-C30BFEC4FA6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264161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D56D54B9-89B7-A248-9210-3C9346164D0F}" type="datetimeFigureOut">
              <a:rPr lang="en-US" altLang="en-US"/>
              <a:pPr/>
              <a:t>11/8/24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B5559CE1-75A0-2043-A1BB-26E32B46DEB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562204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EBE5339B-726A-CF41-B4A0-6109F9D8F0EB}" type="datetimeFigureOut">
              <a:rPr lang="en-US" altLang="en-US"/>
              <a:pPr/>
              <a:t>11/8/24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D5ED28FB-5F5E-B441-A1E3-774C424C6E3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33984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855358"/>
            <a:ext cx="8279946" cy="387798"/>
          </a:xfrm>
          <a:prstGeom prst="rect">
            <a:avLst/>
          </a:prstGeom>
        </p:spPr>
        <p:txBody>
          <a:bodyPr wrap="square" anchor="t"/>
          <a:lstStyle>
            <a:lvl1pPr>
              <a:lnSpc>
                <a:spcPct val="90000"/>
              </a:lnSpc>
              <a:defRPr sz="2800" b="0">
                <a:solidFill>
                  <a:schemeClr val="accent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r>
              <a:rPr lang="en-US" dirty="0"/>
              <a:t>Click to edit master title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969264"/>
            <a:ext cx="8267140" cy="354598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spcBef>
                <a:spcPts val="1200"/>
              </a:spcBef>
              <a:spcAft>
                <a:spcPts val="0"/>
              </a:spcAft>
              <a:defRPr sz="180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1pPr>
            <a:lvl2pPr>
              <a:spcBef>
                <a:spcPts val="300"/>
              </a:spcBef>
              <a:spcAft>
                <a:spcPts val="0"/>
              </a:spcAft>
              <a:buFont typeface="Museo Sans For Dell" pitchFamily="2" charset="0"/>
              <a:buChar char="–"/>
              <a:defRPr sz="160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2pPr>
            <a:lvl3pPr>
              <a:spcBef>
                <a:spcPts val="300"/>
              </a:spcBef>
              <a:spcAft>
                <a:spcPts val="0"/>
              </a:spcAft>
              <a:defRPr sz="140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defRPr sz="1200" baseline="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None/>
              <a:defRPr sz="11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cxnSp>
        <p:nvCxnSpPr>
          <p:cNvPr id="20" name="Straight Connector 19"/>
          <p:cNvCxnSpPr>
            <a:cxnSpLocks noChangeShapeType="1"/>
          </p:cNvCxnSpPr>
          <p:nvPr/>
        </p:nvCxnSpPr>
        <p:spPr bwMode="auto">
          <a:xfrm>
            <a:off x="436563" y="4629150"/>
            <a:ext cx="8262035" cy="0"/>
          </a:xfrm>
          <a:prstGeom prst="line">
            <a:avLst/>
          </a:prstGeom>
          <a:noFill/>
          <a:ln w="9525">
            <a:solidFill>
              <a:srgbClr val="AAAAAA"/>
            </a:solidFill>
            <a:round/>
            <a:headEnd/>
            <a:tailEnd/>
          </a:ln>
        </p:spPr>
      </p:cxnSp>
    </p:spTree>
    <p:extLst>
      <p:ext uri="{BB962C8B-B14F-4D97-AF65-F5344CB8AC3E}">
        <p14:creationId xmlns:p14="http://schemas.microsoft.com/office/powerpoint/2010/main" val="1757595642"/>
      </p:ext>
    </p:extLst>
  </p:cSld>
  <p:clrMapOvr>
    <a:masterClrMapping/>
  </p:clrMapOvr>
  <p:transition spd="med"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 userDrawn="1"/>
        </p:nvSpPr>
        <p:spPr>
          <a:xfrm>
            <a:off x="152400" y="895350"/>
            <a:ext cx="6934200" cy="457200"/>
          </a:xfrm>
          <a:prstGeom prst="rect">
            <a:avLst/>
          </a:prstGeom>
        </p:spPr>
        <p:txBody>
          <a:bodyPr/>
          <a:lstStyle>
            <a:lvl1pPr algn="ctr" defTabSz="457200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-128"/>
                <a:cs typeface="+mj-cs"/>
              </a:defRPr>
            </a:lvl1pPr>
            <a:lvl2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/>
            <a:r>
              <a:rPr lang="en-US" sz="2800" dirty="0">
                <a:solidFill>
                  <a:schemeClr val="bg1"/>
                </a:solidFill>
              </a:rPr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199118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3.xml"/><Relationship Id="rId9" Type="http://schemas.openxmlformats.org/officeDocument/2006/relationships/image" Target="../media/image1.emf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5" Type="http://schemas.openxmlformats.org/officeDocument/2006/relationships/image" Target="../media/image2.jpeg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.xml"/><Relationship Id="rId13" Type="http://schemas.openxmlformats.org/officeDocument/2006/relationships/slideLayout" Target="../slideLayouts/slideLayout42.xml"/><Relationship Id="rId3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6.xml"/><Relationship Id="rId12" Type="http://schemas.openxmlformats.org/officeDocument/2006/relationships/slideLayout" Target="../slideLayouts/slideLayout41.xml"/><Relationship Id="rId2" Type="http://schemas.openxmlformats.org/officeDocument/2006/relationships/slideLayout" Target="../slideLayouts/slideLayout31.xml"/><Relationship Id="rId16" Type="http://schemas.openxmlformats.org/officeDocument/2006/relationships/image" Target="../media/image2.jpeg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11" Type="http://schemas.openxmlformats.org/officeDocument/2006/relationships/slideLayout" Target="../slideLayouts/slideLayout40.xml"/><Relationship Id="rId5" Type="http://schemas.openxmlformats.org/officeDocument/2006/relationships/slideLayout" Target="../slideLayouts/slideLayout34.xml"/><Relationship Id="rId15" Type="http://schemas.openxmlformats.org/officeDocument/2006/relationships/theme" Target="../theme/theme4.xml"/><Relationship Id="rId10" Type="http://schemas.openxmlformats.org/officeDocument/2006/relationships/slideLayout" Target="../slideLayouts/slideLayout39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Relationship Id="rId14" Type="http://schemas.openxmlformats.org/officeDocument/2006/relationships/slideLayout" Target="../slideLayouts/slideLayout43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1.xml"/><Relationship Id="rId3" Type="http://schemas.openxmlformats.org/officeDocument/2006/relationships/slideLayout" Target="../slideLayouts/slideLayout46.xml"/><Relationship Id="rId7" Type="http://schemas.openxmlformats.org/officeDocument/2006/relationships/slideLayout" Target="../slideLayouts/slideLayout50.xml"/><Relationship Id="rId2" Type="http://schemas.openxmlformats.org/officeDocument/2006/relationships/slideLayout" Target="../slideLayouts/slideLayout45.xml"/><Relationship Id="rId1" Type="http://schemas.openxmlformats.org/officeDocument/2006/relationships/slideLayout" Target="../slideLayouts/slideLayout44.xml"/><Relationship Id="rId6" Type="http://schemas.openxmlformats.org/officeDocument/2006/relationships/slideLayout" Target="../slideLayouts/slideLayout49.xml"/><Relationship Id="rId5" Type="http://schemas.openxmlformats.org/officeDocument/2006/relationships/slideLayout" Target="../slideLayouts/slideLayout48.xml"/><Relationship Id="rId10" Type="http://schemas.openxmlformats.org/officeDocument/2006/relationships/image" Target="../media/image1.emf"/><Relationship Id="rId4" Type="http://schemas.openxmlformats.org/officeDocument/2006/relationships/slideLayout" Target="../slideLayouts/slideLayout47.xml"/><Relationship Id="rId9" Type="http://schemas.openxmlformats.org/officeDocument/2006/relationships/theme" Target="../theme/theme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rrowheads="1"/>
          </p:cNvSpPr>
          <p:nvPr userDrawn="1"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sp>
        <p:nvSpPr>
          <p:cNvPr id="9" name="TextBox 11"/>
          <p:cNvSpPr txBox="1">
            <a:spLocks noChangeArrowheads="1"/>
          </p:cNvSpPr>
          <p:nvPr userDrawn="1"/>
        </p:nvSpPr>
        <p:spPr bwMode="auto">
          <a:xfrm>
            <a:off x="255588" y="4695825"/>
            <a:ext cx="6781800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EE15EB3-3077-C740-8089-CCA1B2033312}" type="slidenum">
              <a:rPr lang="en-US" altLang="en-US" sz="1050" b="1">
                <a:solidFill>
                  <a:schemeClr val="bg1"/>
                </a:solidFill>
              </a:rPr>
              <a:pPr marL="0" marR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lang="en-US" altLang="en-US" sz="1050" b="1" dirty="0">
                <a:solidFill>
                  <a:schemeClr val="bg1"/>
                </a:solidFill>
              </a:rPr>
              <a:t> </a:t>
            </a:r>
            <a:r>
              <a:rPr lang="en-US" altLang="en-US" sz="1050" dirty="0">
                <a:solidFill>
                  <a:schemeClr val="bg1"/>
                </a:solidFill>
              </a:rPr>
              <a:t>|</a:t>
            </a:r>
            <a:r>
              <a:rPr lang="en-US" altLang="en-US" sz="1050" b="1" dirty="0">
                <a:solidFill>
                  <a:schemeClr val="bg1"/>
                </a:solidFill>
              </a:rPr>
              <a:t> W4111-02024F-9-Module-II(3)-</a:t>
            </a:r>
            <a:r>
              <a:rPr lang="en-US" altLang="en-US" sz="1050" b="1" dirty="0" err="1">
                <a:solidFill>
                  <a:schemeClr val="bg1"/>
                </a:solidFill>
              </a:rPr>
              <a:t>NoSql</a:t>
            </a:r>
            <a:r>
              <a:rPr lang="en-US" altLang="en-US" sz="1050" b="1" dirty="0">
                <a:solidFill>
                  <a:schemeClr val="bg1"/>
                </a:solidFill>
              </a:rPr>
              <a:t>(3)</a:t>
            </a:r>
            <a:r>
              <a:rPr lang="en-US" altLang="en-US" sz="1050" i="1" dirty="0">
                <a:solidFill>
                  <a:schemeClr val="bg1"/>
                </a:solidFill>
              </a:rPr>
              <a:t>			</a:t>
            </a:r>
            <a:r>
              <a:rPr lang="de-DE" altLang="en-US" sz="900" i="1" dirty="0">
                <a:solidFill>
                  <a:schemeClr val="bg1"/>
                </a:solidFill>
              </a:rPr>
              <a:t>© Donald F. Ferguson, 2024</a:t>
            </a:r>
            <a:endParaRPr lang="en-US" altLang="en-US" sz="900" i="1" dirty="0">
              <a:solidFill>
                <a:schemeClr val="bg1"/>
              </a:solidFill>
            </a:endParaRPr>
          </a:p>
        </p:txBody>
      </p:sp>
      <p:pic>
        <p:nvPicPr>
          <p:cNvPr id="12" name="Picture 10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tangle 13"/>
          <p:cNvSpPr>
            <a:spLocks noChangeArrowheads="1"/>
          </p:cNvSpPr>
          <p:nvPr userDrawn="1"/>
        </p:nvSpPr>
        <p:spPr bwMode="auto">
          <a:xfrm>
            <a:off x="0" y="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93469" r:id="rId1"/>
    <p:sldLayoutId id="2147493474" r:id="rId2"/>
    <p:sldLayoutId id="2147493586" r:id="rId3"/>
    <p:sldLayoutId id="2147493478" r:id="rId4"/>
    <p:sldLayoutId id="2147493475" r:id="rId5"/>
    <p:sldLayoutId id="2147493476" r:id="rId6"/>
    <p:sldLayoutId id="2147493477" r:id="rId7"/>
    <p:sldLayoutId id="2147493621" r:id="rId8"/>
    <p:sldLayoutId id="2147493622" r:id="rId9"/>
  </p:sldLayoutIdLst>
  <p:txStyles>
    <p:titleStyle>
      <a:lvl1pPr algn="ctr" defTabSz="457200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-128"/>
          <a:cs typeface="+mj-cs"/>
        </a:defRPr>
      </a:lvl1pPr>
      <a:lvl2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2pPr>
      <a:lvl3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3pPr>
      <a:lvl4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4pPr>
      <a:lvl5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9pPr>
    </p:titleStyle>
    <p:bodyStyle>
      <a:lvl1pPr marL="342900" indent="-342900" algn="l" defTabSz="457200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charset="-128"/>
          <a:cs typeface="+mn-cs"/>
        </a:defRPr>
      </a:lvl1pPr>
      <a:lvl2pPr marL="742950" indent="-285750" algn="l" defTabSz="457200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ＭＳ Ｐゴシック" charset="-128"/>
          <a:cs typeface="+mn-cs"/>
        </a:defRPr>
      </a:lvl2pPr>
      <a:lvl3pPr marL="11430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charset="-128"/>
          <a:cs typeface="+mn-cs"/>
        </a:defRPr>
      </a:lvl3pPr>
      <a:lvl4pPr marL="16002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4pPr>
      <a:lvl5pPr marL="20574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rrowheads="1"/>
          </p:cNvSpPr>
          <p:nvPr userDrawn="1"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sp>
        <p:nvSpPr>
          <p:cNvPr id="9" name="TextBox 11"/>
          <p:cNvSpPr txBox="1">
            <a:spLocks noChangeArrowheads="1"/>
          </p:cNvSpPr>
          <p:nvPr userDrawn="1"/>
        </p:nvSpPr>
        <p:spPr bwMode="auto">
          <a:xfrm>
            <a:off x="255588" y="4695825"/>
            <a:ext cx="6781800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EE15EB3-3077-C740-8089-CCA1B2033312}" type="slidenum">
              <a:rPr lang="en-US" altLang="en-US" sz="1050" b="1">
                <a:solidFill>
                  <a:schemeClr val="bg1"/>
                </a:solidFill>
              </a:rPr>
              <a:pPr marL="0" marR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lang="en-US" altLang="en-US" sz="1050" b="1" dirty="0">
                <a:solidFill>
                  <a:schemeClr val="bg1"/>
                </a:solidFill>
              </a:rPr>
              <a:t> </a:t>
            </a:r>
            <a:r>
              <a:rPr lang="en-US" altLang="en-US" sz="1050" dirty="0">
                <a:solidFill>
                  <a:schemeClr val="bg1"/>
                </a:solidFill>
              </a:rPr>
              <a:t>|</a:t>
            </a:r>
            <a:r>
              <a:rPr lang="en-US" altLang="en-US" sz="1050" b="1" dirty="0">
                <a:solidFill>
                  <a:schemeClr val="bg1"/>
                </a:solidFill>
              </a:rPr>
              <a:t> Introduction to Databases (S24) - </a:t>
            </a:r>
            <a:r>
              <a:rPr lang="en-US" altLang="en-US" sz="1050" i="1" dirty="0">
                <a:solidFill>
                  <a:schemeClr val="bg1"/>
                </a:solidFill>
              </a:rPr>
              <a:t>Lecture 9: Module II (2), NoSQL (2)			</a:t>
            </a:r>
            <a:r>
              <a:rPr lang="de-DE" altLang="en-US" sz="900" i="1" dirty="0">
                <a:solidFill>
                  <a:schemeClr val="bg1"/>
                </a:solidFill>
              </a:rPr>
              <a:t>© Donald F. Ferguson, 2024</a:t>
            </a:r>
            <a:endParaRPr lang="en-US" altLang="en-US" sz="900" i="1" dirty="0">
              <a:solidFill>
                <a:schemeClr val="bg1"/>
              </a:solidFill>
            </a:endParaRPr>
          </a:p>
        </p:txBody>
      </p:sp>
      <p:pic>
        <p:nvPicPr>
          <p:cNvPr id="12" name="Picture 10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tangle 13"/>
          <p:cNvSpPr>
            <a:spLocks noChangeArrowheads="1"/>
          </p:cNvSpPr>
          <p:nvPr userDrawn="1"/>
        </p:nvSpPr>
        <p:spPr bwMode="auto">
          <a:xfrm>
            <a:off x="0" y="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95375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598" r:id="rId1"/>
    <p:sldLayoutId id="2147493599" r:id="rId2"/>
    <p:sldLayoutId id="2147493600" r:id="rId3"/>
    <p:sldLayoutId id="2147493601" r:id="rId4"/>
    <p:sldLayoutId id="2147493602" r:id="rId5"/>
    <p:sldLayoutId id="2147493603" r:id="rId6"/>
    <p:sldLayoutId id="2147493604" r:id="rId7"/>
  </p:sldLayoutIdLst>
  <p:txStyles>
    <p:titleStyle>
      <a:lvl1pPr algn="ctr" defTabSz="457200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-128"/>
          <a:cs typeface="+mj-cs"/>
        </a:defRPr>
      </a:lvl1pPr>
      <a:lvl2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2pPr>
      <a:lvl3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3pPr>
      <a:lvl4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4pPr>
      <a:lvl5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9pPr>
    </p:titleStyle>
    <p:bodyStyle>
      <a:lvl1pPr marL="342900" indent="-342900" algn="l" defTabSz="457200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charset="-128"/>
          <a:cs typeface="+mn-cs"/>
        </a:defRPr>
      </a:lvl1pPr>
      <a:lvl2pPr marL="742950" indent="-285750" algn="l" defTabSz="457200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ＭＳ Ｐゴシック" charset="-128"/>
          <a:cs typeface="+mn-cs"/>
        </a:defRPr>
      </a:lvl2pPr>
      <a:lvl3pPr marL="11430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charset="-128"/>
          <a:cs typeface="+mn-cs"/>
        </a:defRPr>
      </a:lvl3pPr>
      <a:lvl4pPr marL="16002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4pPr>
      <a:lvl5pPr marL="20574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048A0A33-DAF4-4E01-9EFC-4F1B17F7A3F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14389" y="820342"/>
            <a:ext cx="7661275" cy="36778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512003" name="Rectangle 3">
            <a:extLst>
              <a:ext uri="{FF2B5EF4-FFF2-40B4-BE49-F238E27FC236}">
                <a16:creationId xmlns:a16="http://schemas.microsoft.com/office/drawing/2014/main" id="{D2EB5033-CF44-472B-B77D-FAA18581E631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4800600"/>
            <a:ext cx="19050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05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059FFB63-CDCC-491F-AF2C-DD10F760237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1028" name="Text Box 4">
            <a:extLst>
              <a:ext uri="{FF2B5EF4-FFF2-40B4-BE49-F238E27FC236}">
                <a16:creationId xmlns:a16="http://schemas.microsoft.com/office/drawing/2014/main" id="{D0CFC8B2-2C6C-4CA4-9AFC-14298F0DD4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25878" y="4960144"/>
            <a:ext cx="1854995" cy="207749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750" b="1" dirty="0">
                <a:solidFill>
                  <a:srgbClr val="002060"/>
                </a:solidFill>
              </a:rPr>
              <a:t>©Silberschatz, Korth and Sudarshan</a:t>
            </a:r>
          </a:p>
        </p:txBody>
      </p:sp>
      <p:sp>
        <p:nvSpPr>
          <p:cNvPr id="512005" name="Text Box 5">
            <a:extLst>
              <a:ext uri="{FF2B5EF4-FFF2-40B4-BE49-F238E27FC236}">
                <a16:creationId xmlns:a16="http://schemas.microsoft.com/office/drawing/2014/main" id="{ED25C836-0663-424A-84A7-5AB8034228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86396" y="4960144"/>
            <a:ext cx="434734" cy="2077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750" b="1" dirty="0">
                <a:solidFill>
                  <a:srgbClr val="002060"/>
                </a:solidFill>
              </a:rPr>
              <a:t>13.</a:t>
            </a:r>
            <a:fld id="{465E19B2-DA7E-4A4D-A955-3117C9F14C62}" type="slidenum">
              <a:rPr lang="en-US" altLang="en-US" sz="750" b="1" smtClean="0">
                <a:solidFill>
                  <a:srgbClr val="002060"/>
                </a:solidFill>
              </a:rPr>
              <a:pPr algn="ctr">
                <a:spcBef>
                  <a:spcPct val="50000"/>
                </a:spcBef>
                <a:defRPr/>
              </a:pPr>
              <a:t>‹#›</a:t>
            </a:fld>
            <a:endParaRPr lang="en-US" altLang="en-US" sz="750" b="1" dirty="0">
              <a:solidFill>
                <a:srgbClr val="002060"/>
              </a:solidFill>
            </a:endParaRPr>
          </a:p>
        </p:txBody>
      </p:sp>
      <p:sp>
        <p:nvSpPr>
          <p:cNvPr id="512006" name="Rectangle 6">
            <a:extLst>
              <a:ext uri="{FF2B5EF4-FFF2-40B4-BE49-F238E27FC236}">
                <a16:creationId xmlns:a16="http://schemas.microsoft.com/office/drawing/2014/main" id="{BFAC4B4C-D3C2-4A14-871E-CC7D45F0769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768350" y="88106"/>
            <a:ext cx="8077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31" name="Text Box 7">
            <a:extLst>
              <a:ext uri="{FF2B5EF4-FFF2-40B4-BE49-F238E27FC236}">
                <a16:creationId xmlns:a16="http://schemas.microsoft.com/office/drawing/2014/main" id="{5472E9A1-C06F-4393-872E-7F8100F916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960144"/>
            <a:ext cx="1996059" cy="207749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sz="750" b="1" dirty="0">
                <a:solidFill>
                  <a:srgbClr val="002060"/>
                </a:solidFill>
              </a:rPr>
              <a:t>Database System Concepts - 7</a:t>
            </a:r>
            <a:r>
              <a:rPr lang="en-US" sz="750" b="1" baseline="30000" dirty="0">
                <a:solidFill>
                  <a:srgbClr val="002060"/>
                </a:solidFill>
              </a:rPr>
              <a:t>th</a:t>
            </a:r>
            <a:r>
              <a:rPr lang="en-US" sz="750" b="1" dirty="0">
                <a:solidFill>
                  <a:srgbClr val="002060"/>
                </a:solidFill>
              </a:rPr>
              <a:t> Edition</a:t>
            </a:r>
          </a:p>
        </p:txBody>
      </p:sp>
      <p:sp>
        <p:nvSpPr>
          <p:cNvPr id="1032" name="Freeform 8">
            <a:extLst>
              <a:ext uri="{FF2B5EF4-FFF2-40B4-BE49-F238E27FC236}">
                <a16:creationId xmlns:a16="http://schemas.microsoft.com/office/drawing/2014/main" id="{70B0BAF4-3624-4F5B-83AF-93EB8F0247B6}"/>
              </a:ext>
            </a:extLst>
          </p:cNvPr>
          <p:cNvSpPr>
            <a:spLocks/>
          </p:cNvSpPr>
          <p:nvPr/>
        </p:nvSpPr>
        <p:spPr bwMode="auto">
          <a:xfrm>
            <a:off x="8916988" y="4083844"/>
            <a:ext cx="227012" cy="35719"/>
          </a:xfrm>
          <a:custGeom>
            <a:avLst/>
            <a:gdLst>
              <a:gd name="T0" fmla="*/ 0 w 285"/>
              <a:gd name="T1" fmla="*/ 2147483646 h 61"/>
              <a:gd name="T2" fmla="*/ 2147483646 w 285"/>
              <a:gd name="T3" fmla="*/ 2147483646 h 61"/>
              <a:gd name="T4" fmla="*/ 2147483646 w 285"/>
              <a:gd name="T5" fmla="*/ 2147483646 h 61"/>
              <a:gd name="T6" fmla="*/ 2147483646 w 285"/>
              <a:gd name="T7" fmla="*/ 2147483646 h 61"/>
              <a:gd name="T8" fmla="*/ 2147483646 w 285"/>
              <a:gd name="T9" fmla="*/ 2147483646 h 61"/>
              <a:gd name="T10" fmla="*/ 2147483646 w 285"/>
              <a:gd name="T11" fmla="*/ 2147483646 h 61"/>
              <a:gd name="T12" fmla="*/ 2147483646 w 285"/>
              <a:gd name="T13" fmla="*/ 2147483646 h 61"/>
              <a:gd name="T14" fmla="*/ 2147483646 w 285"/>
              <a:gd name="T15" fmla="*/ 2147483646 h 61"/>
              <a:gd name="T16" fmla="*/ 2147483646 w 285"/>
              <a:gd name="T17" fmla="*/ 0 h 61"/>
              <a:gd name="T18" fmla="*/ 2147483646 w 285"/>
              <a:gd name="T19" fmla="*/ 0 h 61"/>
              <a:gd name="T20" fmla="*/ 2147483646 w 285"/>
              <a:gd name="T21" fmla="*/ 0 h 61"/>
              <a:gd name="T22" fmla="*/ 2147483646 w 285"/>
              <a:gd name="T23" fmla="*/ 0 h 61"/>
              <a:gd name="T24" fmla="*/ 2147483646 w 285"/>
              <a:gd name="T25" fmla="*/ 2147483646 h 61"/>
              <a:gd name="T26" fmla="*/ 2147483646 w 285"/>
              <a:gd name="T27" fmla="*/ 2147483646 h 61"/>
              <a:gd name="T28" fmla="*/ 2147483646 w 285"/>
              <a:gd name="T29" fmla="*/ 2147483646 h 61"/>
              <a:gd name="T30" fmla="*/ 2147483646 w 285"/>
              <a:gd name="T31" fmla="*/ 2147483646 h 61"/>
              <a:gd name="T32" fmla="*/ 2147483646 w 285"/>
              <a:gd name="T33" fmla="*/ 2147483646 h 61"/>
              <a:gd name="T34" fmla="*/ 2147483646 w 285"/>
              <a:gd name="T35" fmla="*/ 2147483646 h 61"/>
              <a:gd name="T36" fmla="*/ 2147483646 w 285"/>
              <a:gd name="T37" fmla="*/ 2147483646 h 61"/>
              <a:gd name="T38" fmla="*/ 2147483646 w 285"/>
              <a:gd name="T39" fmla="*/ 2147483646 h 61"/>
              <a:gd name="T40" fmla="*/ 2147483646 w 285"/>
              <a:gd name="T41" fmla="*/ 2147483646 h 61"/>
              <a:gd name="T42" fmla="*/ 2147483646 w 285"/>
              <a:gd name="T43" fmla="*/ 2147483646 h 61"/>
              <a:gd name="T44" fmla="*/ 2147483646 w 285"/>
              <a:gd name="T45" fmla="*/ 2147483646 h 61"/>
              <a:gd name="T46" fmla="*/ 2147483646 w 285"/>
              <a:gd name="T47" fmla="*/ 2147483646 h 61"/>
              <a:gd name="T48" fmla="*/ 2147483646 w 285"/>
              <a:gd name="T49" fmla="*/ 2147483646 h 61"/>
              <a:gd name="T50" fmla="*/ 2147483646 w 285"/>
              <a:gd name="T51" fmla="*/ 2147483646 h 61"/>
              <a:gd name="T52" fmla="*/ 2147483646 w 285"/>
              <a:gd name="T53" fmla="*/ 2147483646 h 61"/>
              <a:gd name="T54" fmla="*/ 2147483646 w 285"/>
              <a:gd name="T55" fmla="*/ 2147483646 h 61"/>
              <a:gd name="T56" fmla="*/ 2147483646 w 285"/>
              <a:gd name="T57" fmla="*/ 2147483646 h 61"/>
              <a:gd name="T58" fmla="*/ 2147483646 w 285"/>
              <a:gd name="T59" fmla="*/ 2147483646 h 61"/>
              <a:gd name="T60" fmla="*/ 2147483646 w 285"/>
              <a:gd name="T61" fmla="*/ 2147483646 h 61"/>
              <a:gd name="T62" fmla="*/ 2147483646 w 285"/>
              <a:gd name="T63" fmla="*/ 2147483646 h 61"/>
              <a:gd name="T64" fmla="*/ 2147483646 w 285"/>
              <a:gd name="T65" fmla="*/ 2147483646 h 61"/>
              <a:gd name="T66" fmla="*/ 2147483646 w 285"/>
              <a:gd name="T67" fmla="*/ 2147483646 h 61"/>
              <a:gd name="T68" fmla="*/ 2147483646 w 285"/>
              <a:gd name="T69" fmla="*/ 2147483646 h 61"/>
              <a:gd name="T70" fmla="*/ 2147483646 w 285"/>
              <a:gd name="T71" fmla="*/ 2147483646 h 61"/>
              <a:gd name="T72" fmla="*/ 2147483646 w 285"/>
              <a:gd name="T73" fmla="*/ 2147483646 h 61"/>
              <a:gd name="T74" fmla="*/ 2147483646 w 285"/>
              <a:gd name="T75" fmla="*/ 2147483646 h 61"/>
              <a:gd name="T76" fmla="*/ 2147483646 w 285"/>
              <a:gd name="T77" fmla="*/ 2147483646 h 61"/>
              <a:gd name="T78" fmla="*/ 2147483646 w 285"/>
              <a:gd name="T79" fmla="*/ 2147483646 h 61"/>
              <a:gd name="T80" fmla="*/ 2147483646 w 285"/>
              <a:gd name="T81" fmla="*/ 2147483646 h 61"/>
              <a:gd name="T82" fmla="*/ 2147483646 w 285"/>
              <a:gd name="T83" fmla="*/ 2147483646 h 61"/>
              <a:gd name="T84" fmla="*/ 2147483646 w 285"/>
              <a:gd name="T85" fmla="*/ 2147483646 h 61"/>
              <a:gd name="T86" fmla="*/ 2147483646 w 285"/>
              <a:gd name="T87" fmla="*/ 2147483646 h 61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285" h="61">
                <a:moveTo>
                  <a:pt x="2" y="61"/>
                </a:moveTo>
                <a:lnTo>
                  <a:pt x="0" y="59"/>
                </a:lnTo>
                <a:lnTo>
                  <a:pt x="0" y="55"/>
                </a:lnTo>
                <a:lnTo>
                  <a:pt x="2" y="48"/>
                </a:lnTo>
                <a:lnTo>
                  <a:pt x="5" y="40"/>
                </a:lnTo>
                <a:lnTo>
                  <a:pt x="9" y="34"/>
                </a:lnTo>
                <a:lnTo>
                  <a:pt x="13" y="31"/>
                </a:lnTo>
                <a:lnTo>
                  <a:pt x="17" y="25"/>
                </a:lnTo>
                <a:lnTo>
                  <a:pt x="24" y="21"/>
                </a:lnTo>
                <a:lnTo>
                  <a:pt x="30" y="17"/>
                </a:lnTo>
                <a:lnTo>
                  <a:pt x="40" y="13"/>
                </a:lnTo>
                <a:lnTo>
                  <a:pt x="45" y="10"/>
                </a:lnTo>
                <a:lnTo>
                  <a:pt x="51" y="8"/>
                </a:lnTo>
                <a:lnTo>
                  <a:pt x="57" y="6"/>
                </a:lnTo>
                <a:lnTo>
                  <a:pt x="64" y="6"/>
                </a:lnTo>
                <a:lnTo>
                  <a:pt x="70" y="2"/>
                </a:lnTo>
                <a:lnTo>
                  <a:pt x="78" y="2"/>
                </a:lnTo>
                <a:lnTo>
                  <a:pt x="85" y="0"/>
                </a:lnTo>
                <a:lnTo>
                  <a:pt x="93" y="0"/>
                </a:lnTo>
                <a:lnTo>
                  <a:pt x="100" y="0"/>
                </a:lnTo>
                <a:lnTo>
                  <a:pt x="110" y="0"/>
                </a:lnTo>
                <a:lnTo>
                  <a:pt x="118" y="0"/>
                </a:lnTo>
                <a:lnTo>
                  <a:pt x="129" y="0"/>
                </a:lnTo>
                <a:lnTo>
                  <a:pt x="137" y="0"/>
                </a:lnTo>
                <a:lnTo>
                  <a:pt x="146" y="2"/>
                </a:lnTo>
                <a:lnTo>
                  <a:pt x="154" y="2"/>
                </a:lnTo>
                <a:lnTo>
                  <a:pt x="163" y="4"/>
                </a:lnTo>
                <a:lnTo>
                  <a:pt x="173" y="6"/>
                </a:lnTo>
                <a:lnTo>
                  <a:pt x="182" y="8"/>
                </a:lnTo>
                <a:lnTo>
                  <a:pt x="192" y="8"/>
                </a:lnTo>
                <a:lnTo>
                  <a:pt x="201" y="12"/>
                </a:lnTo>
                <a:lnTo>
                  <a:pt x="209" y="12"/>
                </a:lnTo>
                <a:lnTo>
                  <a:pt x="216" y="13"/>
                </a:lnTo>
                <a:lnTo>
                  <a:pt x="224" y="15"/>
                </a:lnTo>
                <a:lnTo>
                  <a:pt x="234" y="17"/>
                </a:lnTo>
                <a:lnTo>
                  <a:pt x="239" y="19"/>
                </a:lnTo>
                <a:lnTo>
                  <a:pt x="247" y="21"/>
                </a:lnTo>
                <a:lnTo>
                  <a:pt x="254" y="23"/>
                </a:lnTo>
                <a:lnTo>
                  <a:pt x="260" y="25"/>
                </a:lnTo>
                <a:lnTo>
                  <a:pt x="266" y="25"/>
                </a:lnTo>
                <a:lnTo>
                  <a:pt x="270" y="27"/>
                </a:lnTo>
                <a:lnTo>
                  <a:pt x="273" y="27"/>
                </a:lnTo>
                <a:lnTo>
                  <a:pt x="279" y="29"/>
                </a:lnTo>
                <a:lnTo>
                  <a:pt x="283" y="31"/>
                </a:lnTo>
                <a:lnTo>
                  <a:pt x="285" y="32"/>
                </a:lnTo>
                <a:lnTo>
                  <a:pt x="279" y="44"/>
                </a:lnTo>
                <a:lnTo>
                  <a:pt x="277" y="44"/>
                </a:lnTo>
                <a:lnTo>
                  <a:pt x="273" y="42"/>
                </a:lnTo>
                <a:lnTo>
                  <a:pt x="268" y="42"/>
                </a:lnTo>
                <a:lnTo>
                  <a:pt x="260" y="40"/>
                </a:lnTo>
                <a:lnTo>
                  <a:pt x="251" y="38"/>
                </a:lnTo>
                <a:lnTo>
                  <a:pt x="241" y="36"/>
                </a:lnTo>
                <a:lnTo>
                  <a:pt x="235" y="34"/>
                </a:lnTo>
                <a:lnTo>
                  <a:pt x="230" y="34"/>
                </a:lnTo>
                <a:lnTo>
                  <a:pt x="224" y="32"/>
                </a:lnTo>
                <a:lnTo>
                  <a:pt x="218" y="32"/>
                </a:lnTo>
                <a:lnTo>
                  <a:pt x="213" y="31"/>
                </a:lnTo>
                <a:lnTo>
                  <a:pt x="207" y="31"/>
                </a:lnTo>
                <a:lnTo>
                  <a:pt x="201" y="29"/>
                </a:lnTo>
                <a:lnTo>
                  <a:pt x="196" y="29"/>
                </a:lnTo>
                <a:lnTo>
                  <a:pt x="190" y="27"/>
                </a:lnTo>
                <a:lnTo>
                  <a:pt x="182" y="27"/>
                </a:lnTo>
                <a:lnTo>
                  <a:pt x="178" y="25"/>
                </a:lnTo>
                <a:lnTo>
                  <a:pt x="173" y="25"/>
                </a:lnTo>
                <a:lnTo>
                  <a:pt x="167" y="23"/>
                </a:lnTo>
                <a:lnTo>
                  <a:pt x="163" y="23"/>
                </a:lnTo>
                <a:lnTo>
                  <a:pt x="158" y="21"/>
                </a:lnTo>
                <a:lnTo>
                  <a:pt x="154" y="21"/>
                </a:lnTo>
                <a:lnTo>
                  <a:pt x="148" y="19"/>
                </a:lnTo>
                <a:lnTo>
                  <a:pt x="142" y="19"/>
                </a:lnTo>
                <a:lnTo>
                  <a:pt x="144" y="48"/>
                </a:lnTo>
                <a:lnTo>
                  <a:pt x="110" y="15"/>
                </a:lnTo>
                <a:lnTo>
                  <a:pt x="118" y="48"/>
                </a:lnTo>
                <a:lnTo>
                  <a:pt x="83" y="21"/>
                </a:lnTo>
                <a:lnTo>
                  <a:pt x="91" y="48"/>
                </a:lnTo>
                <a:lnTo>
                  <a:pt x="59" y="29"/>
                </a:lnTo>
                <a:lnTo>
                  <a:pt x="57" y="29"/>
                </a:lnTo>
                <a:lnTo>
                  <a:pt x="53" y="31"/>
                </a:lnTo>
                <a:lnTo>
                  <a:pt x="49" y="31"/>
                </a:lnTo>
                <a:lnTo>
                  <a:pt x="43" y="34"/>
                </a:lnTo>
                <a:lnTo>
                  <a:pt x="38" y="36"/>
                </a:lnTo>
                <a:lnTo>
                  <a:pt x="32" y="38"/>
                </a:lnTo>
                <a:lnTo>
                  <a:pt x="26" y="42"/>
                </a:lnTo>
                <a:lnTo>
                  <a:pt x="23" y="44"/>
                </a:lnTo>
                <a:lnTo>
                  <a:pt x="15" y="50"/>
                </a:lnTo>
                <a:lnTo>
                  <a:pt x="7" y="55"/>
                </a:lnTo>
                <a:lnTo>
                  <a:pt x="4" y="59"/>
                </a:lnTo>
                <a:lnTo>
                  <a:pt x="2" y="6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IN"/>
          </a:p>
        </p:txBody>
      </p:sp>
      <p:pic>
        <p:nvPicPr>
          <p:cNvPr id="10" name="Picture 9" descr="Cover-6Ed"/>
          <p:cNvPicPr>
            <a:picLocks noChangeAspect="1" noChangeArrowheads="1"/>
          </p:cNvPicPr>
          <p:nvPr userDrawn="1"/>
        </p:nvPicPr>
        <p:blipFill>
          <a:blip r:embed="rId15"/>
          <a:stretch>
            <a:fillRect/>
          </a:stretch>
        </p:blipFill>
        <p:spPr bwMode="auto">
          <a:xfrm>
            <a:off x="-5777" y="6235"/>
            <a:ext cx="799066" cy="765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726564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607" r:id="rId1"/>
    <p:sldLayoutId id="2147493608" r:id="rId2"/>
    <p:sldLayoutId id="2147493609" r:id="rId3"/>
    <p:sldLayoutId id="2147493610" r:id="rId4"/>
    <p:sldLayoutId id="2147493611" r:id="rId5"/>
    <p:sldLayoutId id="2147493612" r:id="rId6"/>
    <p:sldLayoutId id="2147493613" r:id="rId7"/>
    <p:sldLayoutId id="2147493614" r:id="rId8"/>
    <p:sldLayoutId id="2147493615" r:id="rId9"/>
    <p:sldLayoutId id="2147493616" r:id="rId10"/>
    <p:sldLayoutId id="2147493617" r:id="rId11"/>
    <p:sldLayoutId id="2147493618" r:id="rId12"/>
    <p:sldLayoutId id="2147493620" r:id="rId13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2100" b="1">
          <a:solidFill>
            <a:srgbClr val="002060"/>
          </a:solidFill>
          <a:effectLst>
            <a:outerShdw blurRad="38100" dist="38100" dir="2700000" algn="tl">
              <a:srgbClr val="DDDDDD"/>
            </a:outerShdw>
          </a:effectLst>
          <a:latin typeface="+mj-lt"/>
          <a:ea typeface="MS PGothic" panose="020B0600070205080204" pitchFamily="34" charset="-128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5pPr>
      <a:lvl6pPr marL="3429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6pPr>
      <a:lvl7pPr marL="6858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7pPr>
      <a:lvl8pPr marL="10287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8pPr>
      <a:lvl9pPr marL="1371600" algn="ctr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9pPr>
    </p:titleStyle>
    <p:bodyStyle>
      <a:lvl1pPr marL="257175" indent="-257175" algn="l" rtl="0" eaLnBrk="0" fontAlgn="base" hangingPunct="0">
        <a:spcBef>
          <a:spcPct val="35000"/>
        </a:spcBef>
        <a:spcAft>
          <a:spcPct val="0"/>
        </a:spcAft>
        <a:buClr>
          <a:srgbClr val="002060"/>
        </a:buClr>
        <a:buSzPct val="100000"/>
        <a:buFont typeface="Monotype Sorts" pitchFamily="-65" charset="2"/>
        <a:buChar char="n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  <a:cs typeface="ＭＳ Ｐゴシック" charset="0"/>
        </a:defRPr>
      </a:lvl1pPr>
      <a:lvl2pPr marL="557213" indent="-214313" algn="l" rtl="0" eaLnBrk="0" fontAlgn="base" hangingPunct="0">
        <a:spcBef>
          <a:spcPct val="35000"/>
        </a:spcBef>
        <a:spcAft>
          <a:spcPct val="0"/>
        </a:spcAft>
        <a:buClr>
          <a:schemeClr val="folHlink"/>
        </a:buClr>
        <a:buSzPct val="90000"/>
        <a:buFont typeface="Monotype Sorts" pitchFamily="-65" charset="2"/>
        <a:buChar char="l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2pPr>
      <a:lvl3pPr marL="814388" indent="-171450" algn="l" rtl="0" eaLnBrk="0" fontAlgn="base" hangingPunct="0">
        <a:spcBef>
          <a:spcPct val="35000"/>
        </a:spcBef>
        <a:spcAft>
          <a:spcPct val="0"/>
        </a:spcAft>
        <a:buClr>
          <a:srgbClr val="33CC33"/>
        </a:buClr>
        <a:buSzPct val="85000"/>
        <a:buFont typeface="Webdings" panose="05030102010509060703" pitchFamily="18" charset="2"/>
        <a:buChar char="4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3pPr>
      <a:lvl4pPr marL="1071563" indent="-17145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Font typeface="Times New Roman" panose="02020603050405020304" pitchFamily="18" charset="0"/>
        <a:buChar char="–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4pPr>
      <a:lvl5pPr marL="13287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 sz="1275">
          <a:solidFill>
            <a:schemeClr val="tx1"/>
          </a:solidFill>
          <a:latin typeface="+mn-lt"/>
          <a:ea typeface="MS PGothic" panose="020B0600070205080204" pitchFamily="34" charset="-128"/>
        </a:defRPr>
      </a:lvl5pPr>
      <a:lvl6pPr marL="16716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0145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23574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2700338" indent="-17145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40B05D94-0FBF-40E0-A0E2-9EC3FEAB3CB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14388" y="820342"/>
            <a:ext cx="7661275" cy="36778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  <a:endParaRPr lang="en-US" altLang="en-US" dirty="0"/>
          </a:p>
        </p:txBody>
      </p:sp>
      <p:sp>
        <p:nvSpPr>
          <p:cNvPr id="486403" name="Rectangle 3">
            <a:extLst>
              <a:ext uri="{FF2B5EF4-FFF2-40B4-BE49-F238E27FC236}">
                <a16:creationId xmlns:a16="http://schemas.microsoft.com/office/drawing/2014/main" id="{A6119F77-21C9-4FBD-95D1-4884EA2BEF6F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4800600"/>
            <a:ext cx="19050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050" smtClean="0">
                <a:solidFill>
                  <a:schemeClr val="bg2"/>
                </a:solidFill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D13E6E76-F12E-4D1B-9B56-009C721BF777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1028" name="Text Box 4">
            <a:extLst>
              <a:ext uri="{FF2B5EF4-FFF2-40B4-BE49-F238E27FC236}">
                <a16:creationId xmlns:a16="http://schemas.microsoft.com/office/drawing/2014/main" id="{DB0C920A-6775-4600-AD1D-310553D67F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25878" y="4960144"/>
            <a:ext cx="1854995" cy="207749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750" b="1" dirty="0">
                <a:solidFill>
                  <a:srgbClr val="002060"/>
                </a:solidFill>
              </a:rPr>
              <a:t>©Silberschatz, Korth and Sudarshan</a:t>
            </a:r>
          </a:p>
        </p:txBody>
      </p:sp>
      <p:sp>
        <p:nvSpPr>
          <p:cNvPr id="486405" name="Text Box 5">
            <a:extLst>
              <a:ext uri="{FF2B5EF4-FFF2-40B4-BE49-F238E27FC236}">
                <a16:creationId xmlns:a16="http://schemas.microsoft.com/office/drawing/2014/main" id="{7FED4366-B3D8-4635-90AF-59F6E59B90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86396" y="4960144"/>
            <a:ext cx="434734" cy="2077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750" b="1" dirty="0">
                <a:solidFill>
                  <a:srgbClr val="002060"/>
                </a:solidFill>
              </a:rPr>
              <a:t>15.</a:t>
            </a:r>
            <a:fld id="{370CC2A8-7410-4F9E-B2CB-FCF9B3031B7B}" type="slidenum">
              <a:rPr lang="en-US" altLang="en-US" sz="750" b="1" smtClean="0">
                <a:solidFill>
                  <a:srgbClr val="002060"/>
                </a:solidFill>
              </a:rPr>
              <a:pPr algn="ctr">
                <a:spcBef>
                  <a:spcPct val="50000"/>
                </a:spcBef>
                <a:defRPr/>
              </a:pPr>
              <a:t>‹#›</a:t>
            </a:fld>
            <a:endParaRPr lang="en-US" altLang="en-US" sz="750" b="1" dirty="0">
              <a:solidFill>
                <a:srgbClr val="002060"/>
              </a:solidFill>
            </a:endParaRPr>
          </a:p>
        </p:txBody>
      </p:sp>
      <p:sp>
        <p:nvSpPr>
          <p:cNvPr id="486406" name="Rectangle 6">
            <a:extLst>
              <a:ext uri="{FF2B5EF4-FFF2-40B4-BE49-F238E27FC236}">
                <a16:creationId xmlns:a16="http://schemas.microsoft.com/office/drawing/2014/main" id="{0CE0643F-4358-4AEC-B259-E86C95F0ED4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768350" y="88106"/>
            <a:ext cx="8077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31" name="Text Box 7">
            <a:extLst>
              <a:ext uri="{FF2B5EF4-FFF2-40B4-BE49-F238E27FC236}">
                <a16:creationId xmlns:a16="http://schemas.microsoft.com/office/drawing/2014/main" id="{00361987-037F-4498-968A-B3CB9D3A9E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960144"/>
            <a:ext cx="1996059" cy="207749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charset="0"/>
                <a:ea typeface="MS PGothic" charset="0"/>
                <a:cs typeface="MS PGothic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charset="0"/>
                <a:ea typeface="MS PGothic" charset="0"/>
                <a:cs typeface="MS PGothic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charset="0"/>
                <a:ea typeface="MS PGothic" charset="0"/>
                <a:cs typeface="MS PGothic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charset="0"/>
                <a:ea typeface="MS PGothic" charset="0"/>
                <a:cs typeface="MS PGothic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MS PGothic" charset="0"/>
                <a:cs typeface="MS PGothic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sz="750" b="1" dirty="0">
                <a:solidFill>
                  <a:srgbClr val="002060"/>
                </a:solidFill>
              </a:rPr>
              <a:t>Database System Concepts - 7</a:t>
            </a:r>
            <a:r>
              <a:rPr lang="en-US" sz="750" b="1" baseline="30000" dirty="0">
                <a:solidFill>
                  <a:srgbClr val="002060"/>
                </a:solidFill>
              </a:rPr>
              <a:t>th</a:t>
            </a:r>
            <a:r>
              <a:rPr lang="en-US" sz="750" b="1" dirty="0">
                <a:solidFill>
                  <a:srgbClr val="002060"/>
                </a:solidFill>
              </a:rPr>
              <a:t> Edition</a:t>
            </a:r>
          </a:p>
        </p:txBody>
      </p:sp>
      <p:sp>
        <p:nvSpPr>
          <p:cNvPr id="1032" name="Freeform 8">
            <a:extLst>
              <a:ext uri="{FF2B5EF4-FFF2-40B4-BE49-F238E27FC236}">
                <a16:creationId xmlns:a16="http://schemas.microsoft.com/office/drawing/2014/main" id="{0669EEB5-E1E1-4615-B40A-87AE23727066}"/>
              </a:ext>
            </a:extLst>
          </p:cNvPr>
          <p:cNvSpPr>
            <a:spLocks/>
          </p:cNvSpPr>
          <p:nvPr/>
        </p:nvSpPr>
        <p:spPr bwMode="auto">
          <a:xfrm>
            <a:off x="8916988" y="4083844"/>
            <a:ext cx="227012" cy="35719"/>
          </a:xfrm>
          <a:custGeom>
            <a:avLst/>
            <a:gdLst>
              <a:gd name="T0" fmla="*/ 0 w 285"/>
              <a:gd name="T1" fmla="*/ 35963902 h 61"/>
              <a:gd name="T2" fmla="*/ 1268878 w 285"/>
              <a:gd name="T3" fmla="*/ 29258145 h 61"/>
              <a:gd name="T4" fmla="*/ 5710347 w 285"/>
              <a:gd name="T5" fmla="*/ 20724682 h 61"/>
              <a:gd name="T6" fmla="*/ 10785858 w 285"/>
              <a:gd name="T7" fmla="*/ 15238439 h 61"/>
              <a:gd name="T8" fmla="*/ 19033961 w 285"/>
              <a:gd name="T9" fmla="*/ 10362732 h 61"/>
              <a:gd name="T10" fmla="*/ 28550941 w 285"/>
              <a:gd name="T11" fmla="*/ 6095219 h 61"/>
              <a:gd name="T12" fmla="*/ 36164206 w 285"/>
              <a:gd name="T13" fmla="*/ 3656975 h 61"/>
              <a:gd name="T14" fmla="*/ 44412309 w 285"/>
              <a:gd name="T15" fmla="*/ 1218732 h 61"/>
              <a:gd name="T16" fmla="*/ 53929289 w 285"/>
              <a:gd name="T17" fmla="*/ 0 h 61"/>
              <a:gd name="T18" fmla="*/ 63446270 w 285"/>
              <a:gd name="T19" fmla="*/ 0 h 61"/>
              <a:gd name="T20" fmla="*/ 74866965 w 285"/>
              <a:gd name="T21" fmla="*/ 0 h 61"/>
              <a:gd name="T22" fmla="*/ 86921700 w 285"/>
              <a:gd name="T23" fmla="*/ 0 h 61"/>
              <a:gd name="T24" fmla="*/ 97707558 w 285"/>
              <a:gd name="T25" fmla="*/ 1218732 h 61"/>
              <a:gd name="T26" fmla="*/ 109762293 w 285"/>
              <a:gd name="T27" fmla="*/ 3656975 h 61"/>
              <a:gd name="T28" fmla="*/ 121817029 w 285"/>
              <a:gd name="T29" fmla="*/ 4876488 h 61"/>
              <a:gd name="T30" fmla="*/ 132602887 w 285"/>
              <a:gd name="T31" fmla="*/ 7314732 h 61"/>
              <a:gd name="T32" fmla="*/ 142119867 w 285"/>
              <a:gd name="T33" fmla="*/ 9143219 h 61"/>
              <a:gd name="T34" fmla="*/ 151636847 w 285"/>
              <a:gd name="T35" fmla="*/ 11581463 h 61"/>
              <a:gd name="T36" fmla="*/ 161153827 w 285"/>
              <a:gd name="T37" fmla="*/ 14019707 h 61"/>
              <a:gd name="T38" fmla="*/ 168767890 w 285"/>
              <a:gd name="T39" fmla="*/ 15238439 h 61"/>
              <a:gd name="T40" fmla="*/ 173209359 w 285"/>
              <a:gd name="T41" fmla="*/ 16457951 h 61"/>
              <a:gd name="T42" fmla="*/ 179553747 w 285"/>
              <a:gd name="T43" fmla="*/ 18896195 h 61"/>
              <a:gd name="T44" fmla="*/ 177015992 w 285"/>
              <a:gd name="T45" fmla="*/ 26819902 h 61"/>
              <a:gd name="T46" fmla="*/ 173209359 w 285"/>
              <a:gd name="T47" fmla="*/ 25601170 h 61"/>
              <a:gd name="T48" fmla="*/ 164961257 w 285"/>
              <a:gd name="T49" fmla="*/ 24382439 h 61"/>
              <a:gd name="T50" fmla="*/ 152906521 w 285"/>
              <a:gd name="T51" fmla="*/ 21944195 h 61"/>
              <a:gd name="T52" fmla="*/ 145927296 w 285"/>
              <a:gd name="T53" fmla="*/ 20724682 h 61"/>
              <a:gd name="T54" fmla="*/ 138313234 w 285"/>
              <a:gd name="T55" fmla="*/ 19505951 h 61"/>
              <a:gd name="T56" fmla="*/ 131334009 w 285"/>
              <a:gd name="T57" fmla="*/ 18896195 h 61"/>
              <a:gd name="T58" fmla="*/ 124355581 w 285"/>
              <a:gd name="T59" fmla="*/ 17676682 h 61"/>
              <a:gd name="T60" fmla="*/ 115472641 w 285"/>
              <a:gd name="T61" fmla="*/ 16457951 h 61"/>
              <a:gd name="T62" fmla="*/ 109762293 w 285"/>
              <a:gd name="T63" fmla="*/ 15238439 h 61"/>
              <a:gd name="T64" fmla="*/ 103417905 w 285"/>
              <a:gd name="T65" fmla="*/ 14019707 h 61"/>
              <a:gd name="T66" fmla="*/ 97707558 w 285"/>
              <a:gd name="T67" fmla="*/ 12800195 h 61"/>
              <a:gd name="T68" fmla="*/ 90094292 w 285"/>
              <a:gd name="T69" fmla="*/ 11581463 h 61"/>
              <a:gd name="T70" fmla="*/ 69791454 w 285"/>
              <a:gd name="T71" fmla="*/ 9143219 h 61"/>
              <a:gd name="T72" fmla="*/ 52660412 w 285"/>
              <a:gd name="T73" fmla="*/ 12800195 h 61"/>
              <a:gd name="T74" fmla="*/ 37433084 w 285"/>
              <a:gd name="T75" fmla="*/ 17676682 h 61"/>
              <a:gd name="T76" fmla="*/ 33626451 w 285"/>
              <a:gd name="T77" fmla="*/ 18896195 h 61"/>
              <a:gd name="T78" fmla="*/ 27282063 w 285"/>
              <a:gd name="T79" fmla="*/ 20724682 h 61"/>
              <a:gd name="T80" fmla="*/ 20302838 w 285"/>
              <a:gd name="T81" fmla="*/ 23162926 h 61"/>
              <a:gd name="T82" fmla="*/ 14592491 w 285"/>
              <a:gd name="T83" fmla="*/ 26819902 h 61"/>
              <a:gd name="T84" fmla="*/ 4441470 w 285"/>
              <a:gd name="T85" fmla="*/ 33525658 h 61"/>
              <a:gd name="T86" fmla="*/ 1268878 w 285"/>
              <a:gd name="T87" fmla="*/ 37182633 h 61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285" h="61">
                <a:moveTo>
                  <a:pt x="2" y="61"/>
                </a:moveTo>
                <a:lnTo>
                  <a:pt x="0" y="59"/>
                </a:lnTo>
                <a:lnTo>
                  <a:pt x="0" y="55"/>
                </a:lnTo>
                <a:lnTo>
                  <a:pt x="2" y="48"/>
                </a:lnTo>
                <a:lnTo>
                  <a:pt x="5" y="40"/>
                </a:lnTo>
                <a:lnTo>
                  <a:pt x="9" y="34"/>
                </a:lnTo>
                <a:lnTo>
                  <a:pt x="13" y="31"/>
                </a:lnTo>
                <a:lnTo>
                  <a:pt x="17" y="25"/>
                </a:lnTo>
                <a:lnTo>
                  <a:pt x="24" y="21"/>
                </a:lnTo>
                <a:lnTo>
                  <a:pt x="30" y="17"/>
                </a:lnTo>
                <a:lnTo>
                  <a:pt x="40" y="13"/>
                </a:lnTo>
                <a:lnTo>
                  <a:pt x="45" y="10"/>
                </a:lnTo>
                <a:lnTo>
                  <a:pt x="51" y="8"/>
                </a:lnTo>
                <a:lnTo>
                  <a:pt x="57" y="6"/>
                </a:lnTo>
                <a:lnTo>
                  <a:pt x="64" y="6"/>
                </a:lnTo>
                <a:lnTo>
                  <a:pt x="70" y="2"/>
                </a:lnTo>
                <a:lnTo>
                  <a:pt x="78" y="2"/>
                </a:lnTo>
                <a:lnTo>
                  <a:pt x="85" y="0"/>
                </a:lnTo>
                <a:lnTo>
                  <a:pt x="93" y="0"/>
                </a:lnTo>
                <a:lnTo>
                  <a:pt x="100" y="0"/>
                </a:lnTo>
                <a:lnTo>
                  <a:pt x="110" y="0"/>
                </a:lnTo>
                <a:lnTo>
                  <a:pt x="118" y="0"/>
                </a:lnTo>
                <a:lnTo>
                  <a:pt x="129" y="0"/>
                </a:lnTo>
                <a:lnTo>
                  <a:pt x="137" y="0"/>
                </a:lnTo>
                <a:lnTo>
                  <a:pt x="146" y="2"/>
                </a:lnTo>
                <a:lnTo>
                  <a:pt x="154" y="2"/>
                </a:lnTo>
                <a:lnTo>
                  <a:pt x="163" y="4"/>
                </a:lnTo>
                <a:lnTo>
                  <a:pt x="173" y="6"/>
                </a:lnTo>
                <a:lnTo>
                  <a:pt x="182" y="8"/>
                </a:lnTo>
                <a:lnTo>
                  <a:pt x="192" y="8"/>
                </a:lnTo>
                <a:lnTo>
                  <a:pt x="201" y="12"/>
                </a:lnTo>
                <a:lnTo>
                  <a:pt x="209" y="12"/>
                </a:lnTo>
                <a:lnTo>
                  <a:pt x="216" y="13"/>
                </a:lnTo>
                <a:lnTo>
                  <a:pt x="224" y="15"/>
                </a:lnTo>
                <a:lnTo>
                  <a:pt x="234" y="17"/>
                </a:lnTo>
                <a:lnTo>
                  <a:pt x="239" y="19"/>
                </a:lnTo>
                <a:lnTo>
                  <a:pt x="247" y="21"/>
                </a:lnTo>
                <a:lnTo>
                  <a:pt x="254" y="23"/>
                </a:lnTo>
                <a:lnTo>
                  <a:pt x="260" y="25"/>
                </a:lnTo>
                <a:lnTo>
                  <a:pt x="266" y="25"/>
                </a:lnTo>
                <a:lnTo>
                  <a:pt x="270" y="27"/>
                </a:lnTo>
                <a:lnTo>
                  <a:pt x="273" y="27"/>
                </a:lnTo>
                <a:lnTo>
                  <a:pt x="279" y="29"/>
                </a:lnTo>
                <a:lnTo>
                  <a:pt x="283" y="31"/>
                </a:lnTo>
                <a:lnTo>
                  <a:pt x="285" y="32"/>
                </a:lnTo>
                <a:lnTo>
                  <a:pt x="279" y="44"/>
                </a:lnTo>
                <a:lnTo>
                  <a:pt x="277" y="44"/>
                </a:lnTo>
                <a:lnTo>
                  <a:pt x="273" y="42"/>
                </a:lnTo>
                <a:lnTo>
                  <a:pt x="268" y="42"/>
                </a:lnTo>
                <a:lnTo>
                  <a:pt x="260" y="40"/>
                </a:lnTo>
                <a:lnTo>
                  <a:pt x="251" y="38"/>
                </a:lnTo>
                <a:lnTo>
                  <a:pt x="241" y="36"/>
                </a:lnTo>
                <a:lnTo>
                  <a:pt x="235" y="34"/>
                </a:lnTo>
                <a:lnTo>
                  <a:pt x="230" y="34"/>
                </a:lnTo>
                <a:lnTo>
                  <a:pt x="224" y="32"/>
                </a:lnTo>
                <a:lnTo>
                  <a:pt x="218" y="32"/>
                </a:lnTo>
                <a:lnTo>
                  <a:pt x="213" y="31"/>
                </a:lnTo>
                <a:lnTo>
                  <a:pt x="207" y="31"/>
                </a:lnTo>
                <a:lnTo>
                  <a:pt x="201" y="29"/>
                </a:lnTo>
                <a:lnTo>
                  <a:pt x="196" y="29"/>
                </a:lnTo>
                <a:lnTo>
                  <a:pt x="190" y="27"/>
                </a:lnTo>
                <a:lnTo>
                  <a:pt x="182" y="27"/>
                </a:lnTo>
                <a:lnTo>
                  <a:pt x="178" y="25"/>
                </a:lnTo>
                <a:lnTo>
                  <a:pt x="173" y="25"/>
                </a:lnTo>
                <a:lnTo>
                  <a:pt x="167" y="23"/>
                </a:lnTo>
                <a:lnTo>
                  <a:pt x="163" y="23"/>
                </a:lnTo>
                <a:lnTo>
                  <a:pt x="158" y="21"/>
                </a:lnTo>
                <a:lnTo>
                  <a:pt x="154" y="21"/>
                </a:lnTo>
                <a:lnTo>
                  <a:pt x="148" y="19"/>
                </a:lnTo>
                <a:lnTo>
                  <a:pt x="142" y="19"/>
                </a:lnTo>
                <a:lnTo>
                  <a:pt x="144" y="48"/>
                </a:lnTo>
                <a:lnTo>
                  <a:pt x="110" y="15"/>
                </a:lnTo>
                <a:lnTo>
                  <a:pt x="118" y="48"/>
                </a:lnTo>
                <a:lnTo>
                  <a:pt x="83" y="21"/>
                </a:lnTo>
                <a:lnTo>
                  <a:pt x="91" y="48"/>
                </a:lnTo>
                <a:lnTo>
                  <a:pt x="59" y="29"/>
                </a:lnTo>
                <a:lnTo>
                  <a:pt x="57" y="29"/>
                </a:lnTo>
                <a:lnTo>
                  <a:pt x="53" y="31"/>
                </a:lnTo>
                <a:lnTo>
                  <a:pt x="49" y="31"/>
                </a:lnTo>
                <a:lnTo>
                  <a:pt x="43" y="34"/>
                </a:lnTo>
                <a:lnTo>
                  <a:pt x="38" y="36"/>
                </a:lnTo>
                <a:lnTo>
                  <a:pt x="32" y="38"/>
                </a:lnTo>
                <a:lnTo>
                  <a:pt x="26" y="42"/>
                </a:lnTo>
                <a:lnTo>
                  <a:pt x="23" y="44"/>
                </a:lnTo>
                <a:lnTo>
                  <a:pt x="15" y="50"/>
                </a:lnTo>
                <a:lnTo>
                  <a:pt x="7" y="55"/>
                </a:lnTo>
                <a:lnTo>
                  <a:pt x="4" y="59"/>
                </a:lnTo>
                <a:lnTo>
                  <a:pt x="2" y="6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IN"/>
          </a:p>
        </p:txBody>
      </p:sp>
      <p:pic>
        <p:nvPicPr>
          <p:cNvPr id="11" name="Picture 10" descr="Cover-6Ed">
            <a:extLst>
              <a:ext uri="{FF2B5EF4-FFF2-40B4-BE49-F238E27FC236}">
                <a16:creationId xmlns:a16="http://schemas.microsoft.com/office/drawing/2014/main" id="{8415B884-A6BF-4E61-8F45-53870045B3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3" y="1"/>
            <a:ext cx="639762" cy="6119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 descr="Cover-6Ed">
            <a:extLst>
              <a:ext uri="{FF2B5EF4-FFF2-40B4-BE49-F238E27FC236}">
                <a16:creationId xmlns:a16="http://schemas.microsoft.com/office/drawing/2014/main" id="{C51EB6E8-DB40-47B3-A1ED-7368CB8F40A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6"/>
          <a:stretch>
            <a:fillRect/>
          </a:stretch>
        </p:blipFill>
        <p:spPr bwMode="auto">
          <a:xfrm>
            <a:off x="2304" y="1"/>
            <a:ext cx="812084" cy="7778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182075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633" r:id="rId1"/>
    <p:sldLayoutId id="2147493634" r:id="rId2"/>
    <p:sldLayoutId id="2147493635" r:id="rId3"/>
    <p:sldLayoutId id="2147493636" r:id="rId4"/>
    <p:sldLayoutId id="2147493637" r:id="rId5"/>
    <p:sldLayoutId id="2147493638" r:id="rId6"/>
    <p:sldLayoutId id="2147493639" r:id="rId7"/>
    <p:sldLayoutId id="2147493640" r:id="rId8"/>
    <p:sldLayoutId id="2147493641" r:id="rId9"/>
    <p:sldLayoutId id="2147493642" r:id="rId10"/>
    <p:sldLayoutId id="2147493643" r:id="rId11"/>
    <p:sldLayoutId id="2147493644" r:id="rId12"/>
    <p:sldLayoutId id="2147493645" r:id="rId13"/>
    <p:sldLayoutId id="2147493646" r:id="rId14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kumimoji="1" sz="2100" b="1">
          <a:solidFill>
            <a:srgbClr val="002060"/>
          </a:solidFill>
          <a:effectLst>
            <a:outerShdw blurRad="38100" dist="38100" dir="2700000" algn="tl">
              <a:srgbClr val="DDDDDD"/>
            </a:outerShdw>
          </a:effectLst>
          <a:latin typeface="+mj-lt"/>
          <a:ea typeface="MS PGothic" charset="0"/>
          <a:cs typeface="MS PGothic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charset="0"/>
          <a:cs typeface="MS PGothic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charset="0"/>
          <a:cs typeface="MS PGothic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charset="0"/>
          <a:cs typeface="MS PGothic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charset="0"/>
          <a:cs typeface="MS PGothic" charset="0"/>
        </a:defRPr>
      </a:lvl5pPr>
      <a:lvl6pPr marL="342900" algn="ctr" rtl="0" eaLnBrk="1" fontAlgn="base" hangingPunct="1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6pPr>
      <a:lvl7pPr marL="685800" algn="ctr" rtl="0" eaLnBrk="1" fontAlgn="base" hangingPunct="1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7pPr>
      <a:lvl8pPr marL="1028700" algn="ctr" rtl="0" eaLnBrk="1" fontAlgn="base" hangingPunct="1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8pPr>
      <a:lvl9pPr marL="1371600" algn="ctr" rtl="0" eaLnBrk="1" fontAlgn="base" hangingPunct="1"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9pPr>
    </p:titleStyle>
    <p:bodyStyle>
      <a:lvl1pPr marL="257175" indent="-257175" algn="l" rtl="0" eaLnBrk="1" fontAlgn="base" hangingPunct="1">
        <a:spcBef>
          <a:spcPct val="35000"/>
        </a:spcBef>
        <a:spcAft>
          <a:spcPct val="0"/>
        </a:spcAft>
        <a:buClr>
          <a:srgbClr val="002060"/>
        </a:buClr>
        <a:buSzPct val="100000"/>
        <a:buFont typeface="Monotype Sorts" pitchFamily="-65" charset="2"/>
        <a:buChar char="n"/>
        <a:defRPr kumimoji="1" sz="1275">
          <a:solidFill>
            <a:schemeClr val="tx1"/>
          </a:solidFill>
          <a:latin typeface="+mn-lt"/>
          <a:ea typeface="MS PGothic" charset="0"/>
          <a:cs typeface="MS PGothic" charset="0"/>
        </a:defRPr>
      </a:lvl1pPr>
      <a:lvl2pPr marL="557213" indent="-214313" algn="l" rtl="0" eaLnBrk="1" fontAlgn="base" hangingPunct="1">
        <a:spcBef>
          <a:spcPct val="35000"/>
        </a:spcBef>
        <a:spcAft>
          <a:spcPct val="0"/>
        </a:spcAft>
        <a:buClr>
          <a:srgbClr val="FF9933"/>
        </a:buClr>
        <a:buSzPct val="90000"/>
        <a:buFont typeface="Monotype Sorts" pitchFamily="-65" charset="2"/>
        <a:buChar char="l"/>
        <a:defRPr kumimoji="1" sz="1275">
          <a:solidFill>
            <a:schemeClr val="tx1"/>
          </a:solidFill>
          <a:latin typeface="+mn-lt"/>
          <a:ea typeface="MS PGothic" charset="0"/>
          <a:cs typeface="MS PGothic" charset="0"/>
        </a:defRPr>
      </a:lvl2pPr>
      <a:lvl3pPr marL="814388" indent="-171450" algn="l" rtl="0" eaLnBrk="1" fontAlgn="base" hangingPunct="1">
        <a:spcBef>
          <a:spcPct val="35000"/>
        </a:spcBef>
        <a:spcAft>
          <a:spcPct val="0"/>
        </a:spcAft>
        <a:buClr>
          <a:srgbClr val="33CC33"/>
        </a:buClr>
        <a:buSzPct val="85000"/>
        <a:buFont typeface="Webdings" panose="05030102010509060703" pitchFamily="18" charset="2"/>
        <a:buChar char="4"/>
        <a:defRPr kumimoji="1" sz="1275">
          <a:solidFill>
            <a:schemeClr val="tx1"/>
          </a:solidFill>
          <a:latin typeface="+mn-lt"/>
          <a:ea typeface="MS PGothic" charset="0"/>
          <a:cs typeface="MS PGothic" charset="0"/>
        </a:defRPr>
      </a:lvl3pPr>
      <a:lvl4pPr marL="1071563" indent="-171450" algn="l" rtl="0" eaLnBrk="1" fontAlgn="base" hangingPunct="1">
        <a:spcBef>
          <a:spcPct val="35000"/>
        </a:spcBef>
        <a:spcAft>
          <a:spcPct val="0"/>
        </a:spcAft>
        <a:buClr>
          <a:schemeClr val="hlink"/>
        </a:buClr>
        <a:buFont typeface="Times New Roman" panose="02020603050405020304" pitchFamily="18" charset="0"/>
        <a:buChar char="–"/>
        <a:defRPr kumimoji="1" sz="1275">
          <a:solidFill>
            <a:schemeClr val="tx1"/>
          </a:solidFill>
          <a:latin typeface="+mn-lt"/>
          <a:ea typeface="MS PGothic" charset="0"/>
          <a:cs typeface="MS PGothic" charset="0"/>
        </a:defRPr>
      </a:lvl4pPr>
      <a:lvl5pPr marL="1328738" indent="-171450" algn="l" rtl="0" eaLnBrk="1" fontAlgn="base" hangingPunct="1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 sz="1275">
          <a:solidFill>
            <a:schemeClr val="tx1"/>
          </a:solidFill>
          <a:latin typeface="+mn-lt"/>
          <a:ea typeface="MS PGothic" charset="0"/>
          <a:cs typeface="MS PGothic" charset="0"/>
        </a:defRPr>
      </a:lvl5pPr>
      <a:lvl6pPr marL="1671638" indent="-171450" algn="l" rtl="0" eaLnBrk="1" fontAlgn="base" hangingPunct="1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014538" indent="-171450" algn="l" rtl="0" eaLnBrk="1" fontAlgn="base" hangingPunct="1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2357438" indent="-171450" algn="l" rtl="0" eaLnBrk="1" fontAlgn="base" hangingPunct="1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2700338" indent="-171450" algn="l" rtl="0" eaLnBrk="1" fontAlgn="base" hangingPunct="1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rrowheads="1"/>
          </p:cNvSpPr>
          <p:nvPr userDrawn="1"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sp>
        <p:nvSpPr>
          <p:cNvPr id="9" name="TextBox 11"/>
          <p:cNvSpPr txBox="1">
            <a:spLocks noChangeArrowheads="1"/>
          </p:cNvSpPr>
          <p:nvPr userDrawn="1"/>
        </p:nvSpPr>
        <p:spPr bwMode="auto">
          <a:xfrm>
            <a:off x="255588" y="4781550"/>
            <a:ext cx="6781800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EE15EB3-3077-C740-8089-CCA1B2033312}" type="slidenum">
              <a:rPr lang="en-US" altLang="en-US" sz="900" b="1">
                <a:solidFill>
                  <a:schemeClr val="bg1"/>
                </a:solidFill>
              </a:rPr>
              <a:pPr marL="0" marR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lang="en-US" altLang="en-US" sz="900" b="1" dirty="0">
                <a:solidFill>
                  <a:schemeClr val="bg1"/>
                </a:solidFill>
              </a:rPr>
              <a:t> </a:t>
            </a:r>
            <a:r>
              <a:rPr lang="en-US" altLang="en-US" sz="900" dirty="0">
                <a:solidFill>
                  <a:schemeClr val="bg1"/>
                </a:solidFill>
              </a:rPr>
              <a:t>|</a:t>
            </a:r>
            <a:r>
              <a:rPr lang="en-US" altLang="en-US" sz="900" b="1" dirty="0">
                <a:solidFill>
                  <a:schemeClr val="bg1"/>
                </a:solidFill>
              </a:rPr>
              <a:t> Introduction to Databases (F23): </a:t>
            </a:r>
            <a:r>
              <a:rPr lang="en-US" altLang="en-US" sz="900" i="1" dirty="0">
                <a:solidFill>
                  <a:schemeClr val="bg1"/>
                </a:solidFill>
              </a:rPr>
              <a:t>Lecture 6: ER, Relational, SQL V, Applications </a:t>
            </a:r>
            <a:r>
              <a:rPr lang="en-US" altLang="en-US" sz="900" i="1" baseline="0" dirty="0">
                <a:solidFill>
                  <a:schemeClr val="bg1"/>
                </a:solidFill>
              </a:rPr>
              <a:t>		</a:t>
            </a:r>
            <a:r>
              <a:rPr lang="de-DE" altLang="en-US" sz="900" i="1" dirty="0">
                <a:solidFill>
                  <a:schemeClr val="bg1"/>
                </a:solidFill>
              </a:rPr>
              <a:t>© Donald F. Ferguson, 2023</a:t>
            </a:r>
            <a:endParaRPr lang="en-US" altLang="en-US" sz="900" i="1" dirty="0">
              <a:solidFill>
                <a:schemeClr val="bg1"/>
              </a:solidFill>
            </a:endParaRPr>
          </a:p>
        </p:txBody>
      </p:sp>
      <p:pic>
        <p:nvPicPr>
          <p:cNvPr id="12" name="Picture 10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tangle 13"/>
          <p:cNvSpPr>
            <a:spLocks noChangeArrowheads="1"/>
          </p:cNvSpPr>
          <p:nvPr userDrawn="1"/>
        </p:nvSpPr>
        <p:spPr bwMode="auto">
          <a:xfrm>
            <a:off x="0" y="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07200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648" r:id="rId1"/>
    <p:sldLayoutId id="2147493649" r:id="rId2"/>
    <p:sldLayoutId id="2147493650" r:id="rId3"/>
    <p:sldLayoutId id="2147493651" r:id="rId4"/>
    <p:sldLayoutId id="2147493652" r:id="rId5"/>
    <p:sldLayoutId id="2147493653" r:id="rId6"/>
    <p:sldLayoutId id="2147493654" r:id="rId7"/>
    <p:sldLayoutId id="2147493655" r:id="rId8"/>
  </p:sldLayoutIdLst>
  <p:txStyles>
    <p:titleStyle>
      <a:lvl1pPr algn="ctr" defTabSz="457200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-128"/>
          <a:cs typeface="+mj-cs"/>
        </a:defRPr>
      </a:lvl1pPr>
      <a:lvl2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2pPr>
      <a:lvl3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3pPr>
      <a:lvl4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4pPr>
      <a:lvl5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</a:defRPr>
      </a:lvl9pPr>
    </p:titleStyle>
    <p:bodyStyle>
      <a:lvl1pPr marL="342900" indent="-342900" algn="l" defTabSz="457200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charset="-128"/>
          <a:cs typeface="+mn-cs"/>
        </a:defRPr>
      </a:lvl1pPr>
      <a:lvl2pPr marL="742950" indent="-285750" algn="l" defTabSz="457200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ＭＳ Ｐゴシック" charset="-128"/>
          <a:cs typeface="+mn-cs"/>
        </a:defRPr>
      </a:lvl2pPr>
      <a:lvl3pPr marL="11430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charset="-128"/>
          <a:cs typeface="+mn-cs"/>
        </a:defRPr>
      </a:lvl3pPr>
      <a:lvl4pPr marL="16002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4pPr>
      <a:lvl5pPr marL="20574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dsa-server.cs.vt.edu/ODSA/AV/Development/hashAV.html" TargetMode="External"/><Relationship Id="rId2" Type="http://schemas.openxmlformats.org/officeDocument/2006/relationships/hyperlink" Target="http://iswsa.acm.org/mphf/openDSAPerfectHashAnimation/perfectHashAV.html" TargetMode="External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amazon.com/s/ref=dp_byline_sr_book_3?ie=UTF8&amp;text=Jennifer+Widom&amp;search-alias=books&amp;field-author=Jennifer+Widom&amp;sort=relevancerank" TargetMode="External"/><Relationship Id="rId5" Type="http://schemas.openxmlformats.org/officeDocument/2006/relationships/hyperlink" Target="https://www.amazon.com/s/ref=dp_byline_sr_book_2?ie=UTF8&amp;text=Jeffrey+D.+Ullman&amp;search-alias=books&amp;field-author=Jeffrey+D.+Ullman&amp;sort=relevancerank" TargetMode="External"/><Relationship Id="rId4" Type="http://schemas.openxmlformats.org/officeDocument/2006/relationships/hyperlink" Target="https://www.amazon.com/s/ref=dp_byline_sr_book_1?ie=UTF8&amp;text=Hector+Garcia-Molina&amp;search-alias=books&amp;field-author=Hector+Garcia-Molina&amp;sort=relevancerank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1.emf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1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1.emf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1.emf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m/s/ref=dp_byline_sr_book_1?ie=UTF8&amp;text=Hector+Garcia-Molina&amp;search-alias=books&amp;field-author=Hector+Garcia-Molina&amp;sort=relevancerank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amazon.com/s/ref=dp_byline_sr_book_3?ie=UTF8&amp;text=Jennifer+Widom&amp;search-alias=books&amp;field-author=Jennifer+Widom&amp;sort=relevancerank" TargetMode="External"/><Relationship Id="rId4" Type="http://schemas.openxmlformats.org/officeDocument/2006/relationships/hyperlink" Target="https://www.amazon.com/s/ref=dp_byline_sr_book_2?ie=UTF8&amp;text=Jeffrey+D.+Ullman&amp;search-alias=books&amp;field-author=Jeffrey+D.+Ullman&amp;sort=relevancerank" TargetMode="Externa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1.emf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1.emf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1.xml"/><Relationship Id="rId5" Type="http://schemas.openxmlformats.org/officeDocument/2006/relationships/image" Target="../media/image24.emf"/><Relationship Id="rId4" Type="http://schemas.openxmlformats.org/officeDocument/2006/relationships/image" Target="../media/image23.wmf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25.wmf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1.emf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1.emf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1.emf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4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44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44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5001/f23_imdb_clean/name_basics?deathYear=2023&amp;birthyear=1960" TargetMode="External"/><Relationship Id="rId2" Type="http://schemas.openxmlformats.org/officeDocument/2006/relationships/hyperlink" Target="http://localhost:5001/f23_imdb_clean/name_basics/nm0000158" TargetMode="External"/><Relationship Id="rId1" Type="http://schemas.openxmlformats.org/officeDocument/2006/relationships/slideLayout" Target="../slideLayouts/slideLayout4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CE15D65-8053-1B4E-B089-18B4089AAF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" y="-1"/>
            <a:ext cx="9144001" cy="5143501"/>
          </a:xfrm>
          <a:prstGeom prst="rect">
            <a:avLst/>
          </a:prstGeom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endParaRPr lang="en-US" altLang="en-US">
              <a:solidFill>
                <a:srgbClr val="E6B9B8"/>
              </a:solidFill>
            </a:endParaRPr>
          </a:p>
        </p:txBody>
      </p:sp>
      <p:pic>
        <p:nvPicPr>
          <p:cNvPr id="3075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6" name="TextBox 9"/>
          <p:cNvSpPr txBox="1">
            <a:spLocks noChangeArrowheads="1"/>
          </p:cNvSpPr>
          <p:nvPr/>
        </p:nvSpPr>
        <p:spPr bwMode="auto">
          <a:xfrm>
            <a:off x="-1" y="438150"/>
            <a:ext cx="9143999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3200" i="1" dirty="0"/>
              <a:t>W4111 – Introduction to Databases</a:t>
            </a:r>
            <a:br>
              <a:rPr lang="en-US" altLang="en-US" sz="3200" i="1" dirty="0"/>
            </a:br>
            <a:r>
              <a:rPr lang="en-US" altLang="en-US" sz="3200" i="1" dirty="0"/>
              <a:t>Lecture 9: Module II (3), NoSQL (3)</a:t>
            </a:r>
          </a:p>
        </p:txBody>
      </p:sp>
      <p:sp>
        <p:nvSpPr>
          <p:cNvPr id="3077" name="TextBox 10"/>
          <p:cNvSpPr txBox="1">
            <a:spLocks noChangeArrowheads="1"/>
          </p:cNvSpPr>
          <p:nvPr/>
        </p:nvSpPr>
        <p:spPr bwMode="auto">
          <a:xfrm>
            <a:off x="0" y="4732991"/>
            <a:ext cx="9144000" cy="3638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lnSpc>
                <a:spcPts val="2400"/>
              </a:lnSpc>
            </a:pPr>
            <a:r>
              <a:rPr lang="en-US" altLang="en-US" sz="1200" i="1" dirty="0">
                <a:solidFill>
                  <a:schemeClr val="bg1"/>
                </a:solidFill>
              </a:rPr>
              <a:t>© Donald F. Ferguson, 2024</a:t>
            </a:r>
          </a:p>
        </p:txBody>
      </p:sp>
    </p:spTree>
    <p:extLst>
      <p:ext uri="{BB962C8B-B14F-4D97-AF65-F5344CB8AC3E}">
        <p14:creationId xmlns:p14="http://schemas.microsoft.com/office/powerpoint/2010/main" val="20379959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F4C9F5-560B-6506-D14A-1FF01AF90B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7" name="Picture 1" descr="16x9_grey.jpg">
            <a:extLst>
              <a:ext uri="{FF2B5EF4-FFF2-40B4-BE49-F238E27FC236}">
                <a16:creationId xmlns:a16="http://schemas.microsoft.com/office/drawing/2014/main" id="{B3C34CDA-F325-6661-CEEA-53BAA03F2D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85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41A59AD-E148-CB17-6074-C009E46207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pic>
        <p:nvPicPr>
          <p:cNvPr id="9219" name="Picture 7">
            <a:extLst>
              <a:ext uri="{FF2B5EF4-FFF2-40B4-BE49-F238E27FC236}">
                <a16:creationId xmlns:a16="http://schemas.microsoft.com/office/drawing/2014/main" id="{9D7DB005-F09E-7D6A-FCE1-89FB230EAF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0" name="TextBox 8">
            <a:extLst>
              <a:ext uri="{FF2B5EF4-FFF2-40B4-BE49-F238E27FC236}">
                <a16:creationId xmlns:a16="http://schemas.microsoft.com/office/drawing/2014/main" id="{A7E3AA11-34D9-46CE-E3C6-36724CB5E4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733550"/>
            <a:ext cx="9144000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4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B+ Tree</a:t>
            </a:r>
            <a:endParaRPr kumimoji="0" lang="en-US" altLang="en-US" sz="28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2" name="TextBox 9">
            <a:extLst>
              <a:ext uri="{FF2B5EF4-FFF2-40B4-BE49-F238E27FC236}">
                <a16:creationId xmlns:a16="http://schemas.microsoft.com/office/drawing/2014/main" id="{C0372480-7B61-7ED4-E7FE-50AD357863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695825"/>
            <a:ext cx="6781800" cy="350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defTabSz="91440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057C3CF-FEF9-2D44-911E-86B89DEEE20D}" type="slidenum">
              <a:rPr kumimoji="0" lang="en-US" altLang="en-US" sz="8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</a:rPr>
              <a:pPr marL="0" marR="0" lvl="0" indent="0" defTabSz="914400" eaLnBrk="1" fontAlgn="auto" latinLnBrk="0" hangingPunct="1">
                <a:lnSpc>
                  <a:spcPts val="24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r>
              <a:rPr kumimoji="0" lang="en-US" altLang="en-US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</a:rPr>
              <a:t> </a:t>
            </a:r>
            <a:r>
              <a:rPr kumimoji="0" lang="en-US" altLang="en-US" sz="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</a:rPr>
              <a:t>|</a:t>
            </a:r>
            <a:r>
              <a:rPr kumimoji="0" lang="en-US" altLang="en-US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</a:rPr>
              <a:t> W4111-02024F-9-Module-II(3)-</a:t>
            </a:r>
            <a:r>
              <a:rPr kumimoji="0" lang="en-US" altLang="en-US" sz="800" b="1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</a:rPr>
              <a:t>NoSql</a:t>
            </a:r>
            <a:r>
              <a:rPr kumimoji="0" lang="en-US" altLang="en-US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</a:rPr>
              <a:t>(3)			© Donald F. Ferguson, 2024</a:t>
            </a:r>
            <a:endParaRPr kumimoji="0" lang="en-US" altLang="en-US" sz="800" b="0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25597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>
            <a:extLst>
              <a:ext uri="{FF2B5EF4-FFF2-40B4-BE49-F238E27FC236}">
                <a16:creationId xmlns:a16="http://schemas.microsoft.com/office/drawing/2014/main" id="{72A0A4B5-93E8-4A46-9ABB-B723A76A378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effectLst/>
              </a:rPr>
              <a:t>Example of B</a:t>
            </a:r>
            <a:r>
              <a:rPr lang="en-US" altLang="en-US" baseline="30000">
                <a:effectLst/>
              </a:rPr>
              <a:t>+</a:t>
            </a:r>
            <a:r>
              <a:rPr lang="en-US" altLang="en-US">
                <a:effectLst/>
              </a:rPr>
              <a:t>-Tree</a:t>
            </a:r>
          </a:p>
        </p:txBody>
      </p:sp>
      <p:cxnSp>
        <p:nvCxnSpPr>
          <p:cNvPr id="39939" name="Straight Connector 2">
            <a:extLst>
              <a:ext uri="{FF2B5EF4-FFF2-40B4-BE49-F238E27FC236}">
                <a16:creationId xmlns:a16="http://schemas.microsoft.com/office/drawing/2014/main" id="{BC2EC05F-0D0B-4482-9874-0FF50420CFF4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2093119" y="4269581"/>
            <a:ext cx="35123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9940" name="Straight Connector 4">
            <a:extLst>
              <a:ext uri="{FF2B5EF4-FFF2-40B4-BE49-F238E27FC236}">
                <a16:creationId xmlns:a16="http://schemas.microsoft.com/office/drawing/2014/main" id="{933E215A-0801-419F-B5A4-24B70097A42E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2095500" y="2246710"/>
            <a:ext cx="14288" cy="20145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39941" name="Group 11">
            <a:extLst>
              <a:ext uri="{FF2B5EF4-FFF2-40B4-BE49-F238E27FC236}">
                <a16:creationId xmlns:a16="http://schemas.microsoft.com/office/drawing/2014/main" id="{EF92FA19-AB38-4BA7-99E1-186F98390EB1}"/>
              </a:ext>
            </a:extLst>
          </p:cNvPr>
          <p:cNvGrpSpPr>
            <a:grpSpLocks/>
          </p:cNvGrpSpPr>
          <p:nvPr/>
        </p:nvGrpSpPr>
        <p:grpSpPr bwMode="auto">
          <a:xfrm>
            <a:off x="1248967" y="882254"/>
            <a:ext cx="6668690" cy="3773090"/>
            <a:chOff x="141288" y="1176338"/>
            <a:chExt cx="8891587" cy="5030787"/>
          </a:xfrm>
        </p:grpSpPr>
        <p:pic>
          <p:nvPicPr>
            <p:cNvPr id="39942" name="Picture 5">
              <a:extLst>
                <a:ext uri="{FF2B5EF4-FFF2-40B4-BE49-F238E27FC236}">
                  <a16:creationId xmlns:a16="http://schemas.microsoft.com/office/drawing/2014/main" id="{D1B731C9-62E9-453D-8BC8-11CED13F889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288" y="1176338"/>
              <a:ext cx="8891587" cy="50307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9943" name="Rectangle 10">
              <a:extLst>
                <a:ext uri="{FF2B5EF4-FFF2-40B4-BE49-F238E27FC236}">
                  <a16:creationId xmlns:a16="http://schemas.microsoft.com/office/drawing/2014/main" id="{DB162ECD-DB94-4A27-B11D-FEFC23CCB7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84609" y="3051960"/>
              <a:ext cx="64794" cy="224199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/>
            <a:lstStyle>
              <a:lvl1pPr>
                <a:spcBef>
                  <a:spcPct val="35000"/>
                </a:spcBef>
                <a:buClr>
                  <a:schemeClr val="tx2"/>
                </a:buClr>
                <a:buSzPct val="90000"/>
                <a:buFont typeface="Monotype Sorts" pitchFamily="-65" charset="2"/>
                <a:buChar char="n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chemeClr val="folHlink"/>
                </a:buClr>
                <a:buSzPct val="80000"/>
                <a:buFont typeface="Monotype Sorts" pitchFamily="-65" charset="2"/>
                <a:buChar char="l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33CC33"/>
                </a:buClr>
                <a:buSzPct val="75000"/>
                <a:buFont typeface="Webdings" panose="05030102010509060703" pitchFamily="18" charset="2"/>
                <a:buChar char="4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Font typeface="Times New Roman" panose="02020603050405020304" pitchFamily="18" charset="0"/>
                <a:buChar char="–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algn="l" defTabSz="6858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Monotype Sorts" pitchFamily="-65" charset="2"/>
                <a:buNone/>
                <a:tabLst/>
                <a:defRPr/>
              </a:pPr>
              <a:endPara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endParaRPr>
            </a:p>
          </p:txBody>
        </p:sp>
        <p:sp>
          <p:nvSpPr>
            <p:cNvPr id="39944" name="Rectangle 13">
              <a:extLst>
                <a:ext uri="{FF2B5EF4-FFF2-40B4-BE49-F238E27FC236}">
                  <a16:creationId xmlns:a16="http://schemas.microsoft.com/office/drawing/2014/main" id="{6E563E24-5E98-4177-9D3D-31217A7F20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58717" y="5315675"/>
              <a:ext cx="100548" cy="3688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/>
            <a:lstStyle>
              <a:lvl1pPr>
                <a:spcBef>
                  <a:spcPct val="35000"/>
                </a:spcBef>
                <a:buClr>
                  <a:schemeClr val="tx2"/>
                </a:buClr>
                <a:buSzPct val="90000"/>
                <a:buFont typeface="Monotype Sorts" pitchFamily="-65" charset="2"/>
                <a:buChar char="n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35000"/>
                </a:spcBef>
                <a:buClr>
                  <a:schemeClr val="folHlink"/>
                </a:buClr>
                <a:buSzPct val="80000"/>
                <a:buFont typeface="Monotype Sorts" pitchFamily="-65" charset="2"/>
                <a:buChar char="l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35000"/>
                </a:spcBef>
                <a:buClr>
                  <a:srgbClr val="33CC33"/>
                </a:buClr>
                <a:buSzPct val="75000"/>
                <a:buFont typeface="Webdings" panose="05030102010509060703" pitchFamily="18" charset="2"/>
                <a:buChar char="4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35000"/>
                </a:spcBef>
                <a:buClr>
                  <a:schemeClr val="hlink"/>
                </a:buClr>
                <a:buFont typeface="Times New Roman" panose="02020603050405020304" pitchFamily="18" charset="0"/>
                <a:buChar char="–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35000"/>
                </a:spcBef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3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Char char="»"/>
                <a:defRPr kumimoji="1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marL="0" marR="0" lvl="0" indent="0" algn="l" defTabSz="6858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Monotype Sorts" pitchFamily="-65" charset="2"/>
                <a:buNone/>
                <a:tabLst/>
                <a:defRPr/>
              </a:pPr>
              <a:endPara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231427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22" name="Rectangle 2">
            <a:extLst>
              <a:ext uri="{FF2B5EF4-FFF2-40B4-BE49-F238E27FC236}">
                <a16:creationId xmlns:a16="http://schemas.microsoft.com/office/drawing/2014/main" id="{07CFB251-EA2C-47DA-B685-A75D8DCDB4A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B</a:t>
            </a:r>
            <a:r>
              <a:rPr lang="en-US" altLang="en-US" baseline="30000">
                <a:effectLst>
                  <a:outerShdw blurRad="38100" dist="38100" dir="2700000" algn="tl">
                    <a:srgbClr val="C0C0C0"/>
                  </a:outerShdw>
                </a:effectLst>
              </a:rPr>
              <a:t>+</a:t>
            </a: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-Tree Index Files (Cont.)</a:t>
            </a:r>
          </a:p>
        </p:txBody>
      </p:sp>
      <p:sp>
        <p:nvSpPr>
          <p:cNvPr id="40963" name="Rectangle 3">
            <a:extLst>
              <a:ext uri="{FF2B5EF4-FFF2-40B4-BE49-F238E27FC236}">
                <a16:creationId xmlns:a16="http://schemas.microsoft.com/office/drawing/2014/main" id="{FD53499C-F106-46F2-BF14-D21BEF327FB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753791" y="1189431"/>
            <a:ext cx="5435203" cy="3183731"/>
          </a:xfrm>
        </p:spPr>
        <p:txBody>
          <a:bodyPr/>
          <a:lstStyle/>
          <a:p>
            <a:r>
              <a:rPr lang="en-US" altLang="en-US" dirty="0"/>
              <a:t>All paths from root to leaf are of the same length</a:t>
            </a:r>
          </a:p>
          <a:p>
            <a:r>
              <a:rPr lang="en-US" altLang="en-US" dirty="0"/>
              <a:t>Each node that is not a root or a leaf has between </a:t>
            </a:r>
            <a:r>
              <a:rPr lang="en-US" altLang="en-US" dirty="0">
                <a:sym typeface="Symbol" panose="05050102010706020507" pitchFamily="18" charset="2"/>
              </a:rPr>
              <a:t></a:t>
            </a:r>
            <a:r>
              <a:rPr lang="en-US" altLang="en-US" i="1" dirty="0"/>
              <a:t>n</a:t>
            </a:r>
            <a:r>
              <a:rPr lang="en-US" altLang="en-US" dirty="0"/>
              <a:t>/2</a:t>
            </a:r>
            <a:r>
              <a:rPr lang="en-US" altLang="en-US" dirty="0">
                <a:sym typeface="Symbol" panose="05050102010706020507" pitchFamily="18" charset="2"/>
              </a:rPr>
              <a:t></a:t>
            </a:r>
            <a:r>
              <a:rPr lang="en-US" altLang="en-US" dirty="0"/>
              <a:t> and </a:t>
            </a:r>
            <a:r>
              <a:rPr lang="en-US" altLang="en-US" i="1" dirty="0"/>
              <a:t>n</a:t>
            </a:r>
            <a:r>
              <a:rPr lang="en-US" altLang="en-US" dirty="0"/>
              <a:t> children.</a:t>
            </a:r>
          </a:p>
          <a:p>
            <a:r>
              <a:rPr lang="en-US" altLang="en-US" dirty="0"/>
              <a:t>A leaf node has between </a:t>
            </a:r>
            <a:r>
              <a:rPr lang="en-US" altLang="en-US" dirty="0">
                <a:sym typeface="Symbol" panose="05050102010706020507" pitchFamily="18" charset="2"/>
              </a:rPr>
              <a:t></a:t>
            </a:r>
            <a:r>
              <a:rPr lang="en-US" altLang="en-US" dirty="0"/>
              <a:t>(</a:t>
            </a:r>
            <a:r>
              <a:rPr lang="en-US" altLang="en-US" i="1" dirty="0"/>
              <a:t>n</a:t>
            </a:r>
            <a:r>
              <a:rPr lang="en-US" altLang="en-US" dirty="0"/>
              <a:t>–1)/2</a:t>
            </a:r>
            <a:r>
              <a:rPr lang="en-US" altLang="en-US" dirty="0">
                <a:sym typeface="Symbol" panose="05050102010706020507" pitchFamily="18" charset="2"/>
              </a:rPr>
              <a:t></a:t>
            </a:r>
            <a:r>
              <a:rPr lang="en-US" altLang="en-US" dirty="0"/>
              <a:t> and </a:t>
            </a:r>
            <a:r>
              <a:rPr lang="en-US" altLang="en-US" i="1" dirty="0"/>
              <a:t>n</a:t>
            </a:r>
            <a:r>
              <a:rPr lang="en-US" altLang="en-US" dirty="0"/>
              <a:t>–1 values</a:t>
            </a:r>
          </a:p>
          <a:p>
            <a:r>
              <a:rPr lang="en-US" altLang="en-US" dirty="0"/>
              <a:t>Special cases: </a:t>
            </a:r>
          </a:p>
          <a:p>
            <a:pPr lvl="1"/>
            <a:r>
              <a:rPr lang="en-US" altLang="en-US" dirty="0"/>
              <a:t>If the root is not a leaf, it has at least 2 children.</a:t>
            </a:r>
          </a:p>
          <a:p>
            <a:pPr lvl="1"/>
            <a:r>
              <a:rPr lang="en-US" altLang="en-US" dirty="0"/>
              <a:t>If the root is a leaf (that is, there are no other nodes in the tree), it can have between 0 and (</a:t>
            </a:r>
            <a:r>
              <a:rPr lang="en-US" altLang="en-US" i="1" dirty="0"/>
              <a:t>n</a:t>
            </a:r>
            <a:r>
              <a:rPr lang="en-US" altLang="en-US" dirty="0"/>
              <a:t>–1) values.</a:t>
            </a:r>
          </a:p>
        </p:txBody>
      </p:sp>
      <p:sp>
        <p:nvSpPr>
          <p:cNvPr id="40964" name="Text Box 4">
            <a:extLst>
              <a:ext uri="{FF2B5EF4-FFF2-40B4-BE49-F238E27FC236}">
                <a16:creationId xmlns:a16="http://schemas.microsoft.com/office/drawing/2014/main" id="{50EC1053-5CAA-4B1C-B11A-D206AA5195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3791" y="857046"/>
            <a:ext cx="4953000" cy="2885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35000"/>
              </a:spcBef>
              <a:buClr>
                <a:schemeClr val="tx2"/>
              </a:buClr>
              <a:buSzPct val="90000"/>
              <a:buFont typeface="Monotype Sorts" pitchFamily="-65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chemeClr val="folHlink"/>
              </a:buClr>
              <a:buSzPct val="80000"/>
              <a:buFont typeface="Monotype Sorts" pitchFamily="-65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33CC33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Font typeface="Times New Roman" panose="02020603050405020304" pitchFamily="18" charset="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Monotype Sorts" pitchFamily="-65" charset="2"/>
              <a:buNone/>
              <a:tabLst/>
              <a:defRPr/>
            </a:pPr>
            <a:r>
              <a:rPr kumimoji="0" lang="en-US" altLang="en-US" sz="12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A B</a:t>
            </a:r>
            <a:r>
              <a:rPr kumimoji="0" lang="en-US" altLang="en-US" sz="1275" b="0" i="0" u="none" strike="noStrike" kern="120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+</a:t>
            </a:r>
            <a:r>
              <a:rPr kumimoji="0" lang="en-US" altLang="en-US" sz="12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-tree is a rooted tree satisfying the following properties:</a:t>
            </a:r>
          </a:p>
        </p:txBody>
      </p:sp>
    </p:spTree>
    <p:extLst>
      <p:ext uri="{BB962C8B-B14F-4D97-AF65-F5344CB8AC3E}">
        <p14:creationId xmlns:p14="http://schemas.microsoft.com/office/powerpoint/2010/main" val="9545731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3970" name="Rectangle 2">
            <a:extLst>
              <a:ext uri="{FF2B5EF4-FFF2-40B4-BE49-F238E27FC236}">
                <a16:creationId xmlns:a16="http://schemas.microsoft.com/office/drawing/2014/main" id="{68085FC6-4A92-4F65-BAF7-E4906F9897A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B</a:t>
            </a:r>
            <a:r>
              <a:rPr lang="en-US" altLang="en-US" baseline="30000">
                <a:effectLst>
                  <a:outerShdw blurRad="38100" dist="38100" dir="2700000" algn="tl">
                    <a:srgbClr val="C0C0C0"/>
                  </a:outerShdw>
                </a:effectLst>
              </a:rPr>
              <a:t>+</a:t>
            </a: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-Tree Node Structure</a:t>
            </a:r>
          </a:p>
        </p:txBody>
      </p:sp>
      <p:sp>
        <p:nvSpPr>
          <p:cNvPr id="43011" name="Rectangle 3">
            <a:extLst>
              <a:ext uri="{FF2B5EF4-FFF2-40B4-BE49-F238E27FC236}">
                <a16:creationId xmlns:a16="http://schemas.microsoft.com/office/drawing/2014/main" id="{5E2DF636-C20B-414E-A588-A610771C96E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719263" y="800747"/>
            <a:ext cx="5809790" cy="3947602"/>
          </a:xfrm>
        </p:spPr>
        <p:txBody>
          <a:bodyPr/>
          <a:lstStyle/>
          <a:p>
            <a:pPr>
              <a:tabLst>
                <a:tab pos="1241822" algn="l"/>
              </a:tabLst>
            </a:pPr>
            <a:r>
              <a:rPr lang="en-US" altLang="en-US" dirty="0"/>
              <a:t>Typical node</a:t>
            </a:r>
            <a:br>
              <a:rPr lang="en-US" altLang="en-US" dirty="0"/>
            </a:br>
            <a:br>
              <a:rPr lang="en-US" altLang="en-US" dirty="0"/>
            </a:br>
            <a:br>
              <a:rPr lang="en-US" altLang="en-US" dirty="0"/>
            </a:br>
            <a:endParaRPr lang="en-US" altLang="en-US" dirty="0"/>
          </a:p>
          <a:p>
            <a:pPr lvl="1">
              <a:tabLst>
                <a:tab pos="1241822" algn="l"/>
              </a:tabLst>
            </a:pPr>
            <a:r>
              <a:rPr lang="en-US" altLang="en-US" dirty="0"/>
              <a:t>K</a:t>
            </a:r>
            <a:r>
              <a:rPr lang="en-US" altLang="en-US" baseline="-25000" dirty="0"/>
              <a:t>i</a:t>
            </a:r>
            <a:r>
              <a:rPr lang="en-US" altLang="en-US" dirty="0"/>
              <a:t> are the search-key values </a:t>
            </a:r>
          </a:p>
          <a:p>
            <a:pPr lvl="1">
              <a:tabLst>
                <a:tab pos="1241822" algn="l"/>
              </a:tabLst>
            </a:pPr>
            <a:r>
              <a:rPr lang="en-US" altLang="en-US" dirty="0"/>
              <a:t>P</a:t>
            </a:r>
            <a:r>
              <a:rPr lang="en-US" altLang="en-US" baseline="-25000" dirty="0"/>
              <a:t>i</a:t>
            </a:r>
            <a:r>
              <a:rPr lang="en-US" altLang="en-US" dirty="0"/>
              <a:t> are pointers to children (for non-leaf nodes) or pointers to records or buckets of records (for leaf nodes).</a:t>
            </a:r>
          </a:p>
          <a:p>
            <a:pPr>
              <a:tabLst>
                <a:tab pos="1241822" algn="l"/>
              </a:tabLst>
            </a:pPr>
            <a:r>
              <a:rPr lang="en-US" altLang="en-US" dirty="0"/>
              <a:t>The search-keys in a node are ordered </a:t>
            </a:r>
          </a:p>
          <a:p>
            <a:pPr>
              <a:buNone/>
              <a:tabLst>
                <a:tab pos="1241822" algn="l"/>
              </a:tabLst>
            </a:pPr>
            <a:r>
              <a:rPr lang="en-US" altLang="en-US" dirty="0"/>
              <a:t>		 </a:t>
            </a:r>
            <a:r>
              <a:rPr lang="en-US" altLang="en-US" i="1" dirty="0"/>
              <a:t>K</a:t>
            </a:r>
            <a:r>
              <a:rPr lang="en-US" altLang="en-US" baseline="-25000" dirty="0"/>
              <a:t>1 </a:t>
            </a:r>
            <a:r>
              <a:rPr lang="en-US" altLang="en-US" dirty="0">
                <a:sym typeface="Symbol" panose="05050102010706020507" pitchFamily="18" charset="2"/>
              </a:rPr>
              <a:t>&lt;</a:t>
            </a:r>
            <a:r>
              <a:rPr lang="en-US" altLang="en-US" dirty="0"/>
              <a:t> </a:t>
            </a:r>
            <a:r>
              <a:rPr lang="en-US" altLang="en-US" i="1" dirty="0"/>
              <a:t>K</a:t>
            </a:r>
            <a:r>
              <a:rPr lang="en-US" altLang="en-US" baseline="-25000" dirty="0"/>
              <a:t>2 </a:t>
            </a:r>
            <a:r>
              <a:rPr lang="en-US" altLang="en-US" dirty="0">
                <a:sym typeface="Symbol" panose="05050102010706020507" pitchFamily="18" charset="2"/>
              </a:rPr>
              <a:t>&lt;</a:t>
            </a:r>
            <a:r>
              <a:rPr lang="en-US" altLang="en-US" dirty="0"/>
              <a:t> </a:t>
            </a:r>
            <a:r>
              <a:rPr lang="en-US" altLang="en-US" i="1" dirty="0"/>
              <a:t>K</a:t>
            </a:r>
            <a:r>
              <a:rPr lang="en-US" altLang="en-US" baseline="-25000" dirty="0"/>
              <a:t>3 </a:t>
            </a:r>
            <a:r>
              <a:rPr lang="en-US" altLang="en-US" dirty="0">
                <a:sym typeface="Symbol" panose="05050102010706020507" pitchFamily="18" charset="2"/>
              </a:rPr>
              <a:t>&lt;</a:t>
            </a:r>
            <a:r>
              <a:rPr lang="en-US" altLang="en-US" dirty="0"/>
              <a:t> </a:t>
            </a:r>
            <a:r>
              <a:rPr lang="en-US" altLang="en-US" i="1" dirty="0"/>
              <a:t>. . .</a:t>
            </a:r>
            <a:r>
              <a:rPr lang="en-US" altLang="en-US" baseline="-25000" dirty="0"/>
              <a:t> </a:t>
            </a:r>
            <a:r>
              <a:rPr lang="en-US" altLang="en-US" dirty="0">
                <a:sym typeface="Symbol" panose="05050102010706020507" pitchFamily="18" charset="2"/>
              </a:rPr>
              <a:t>&lt;</a:t>
            </a:r>
            <a:r>
              <a:rPr lang="en-US" altLang="en-US" dirty="0"/>
              <a:t> </a:t>
            </a:r>
            <a:r>
              <a:rPr lang="en-US" altLang="en-US" i="1" dirty="0" err="1"/>
              <a:t>K</a:t>
            </a:r>
            <a:r>
              <a:rPr lang="en-US" altLang="en-US" i="1" baseline="-25000" dirty="0" err="1"/>
              <a:t>n</a:t>
            </a:r>
            <a:r>
              <a:rPr lang="en-US" altLang="en-US" i="1" baseline="-25000" dirty="0"/>
              <a:t>–</a:t>
            </a:r>
            <a:r>
              <a:rPr lang="en-US" altLang="en-US" baseline="-25000" dirty="0"/>
              <a:t>1</a:t>
            </a:r>
          </a:p>
          <a:p>
            <a:pPr>
              <a:buNone/>
              <a:tabLst>
                <a:tab pos="1241822" algn="l"/>
              </a:tabLst>
            </a:pPr>
            <a:r>
              <a:rPr lang="en-US" altLang="en-US" baseline="-25000" dirty="0"/>
              <a:t>        </a:t>
            </a:r>
            <a:r>
              <a:rPr lang="en-US" altLang="en-US" dirty="0"/>
              <a:t>(Initially assume no duplicate keys, address duplicates later)</a:t>
            </a:r>
          </a:p>
          <a:p>
            <a:pPr>
              <a:buNone/>
              <a:tabLst>
                <a:tab pos="1241822" algn="l"/>
              </a:tabLst>
            </a:pPr>
            <a:endParaRPr lang="en-US" altLang="en-US" dirty="0"/>
          </a:p>
          <a:p>
            <a:pPr>
              <a:buNone/>
              <a:tabLst>
                <a:tab pos="1241822" algn="l"/>
              </a:tabLst>
            </a:pPr>
            <a:endParaRPr lang="en-US" altLang="en-US" dirty="0"/>
          </a:p>
          <a:p>
            <a:pPr>
              <a:buNone/>
              <a:tabLst>
                <a:tab pos="1241822" algn="l"/>
              </a:tabLst>
            </a:pPr>
            <a:endParaRPr lang="en-US" altLang="en-US" dirty="0"/>
          </a:p>
        </p:txBody>
      </p:sp>
      <p:pic>
        <p:nvPicPr>
          <p:cNvPr id="43012" name="Picture 6">
            <a:extLst>
              <a:ext uri="{FF2B5EF4-FFF2-40B4-BE49-F238E27FC236}">
                <a16:creationId xmlns:a16="http://schemas.microsoft.com/office/drawing/2014/main" id="{61F7658D-8529-4C17-B4AA-522328E48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6003" y="1236048"/>
            <a:ext cx="4360068" cy="337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087359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6018" name="Rectangle 2">
            <a:extLst>
              <a:ext uri="{FF2B5EF4-FFF2-40B4-BE49-F238E27FC236}">
                <a16:creationId xmlns:a16="http://schemas.microsoft.com/office/drawing/2014/main" id="{30825248-ECF3-42B1-B321-CDFB41005F4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Leaf Nodes in B</a:t>
            </a:r>
            <a:r>
              <a:rPr lang="en-US" altLang="en-US" baseline="30000">
                <a:effectLst>
                  <a:outerShdw blurRad="38100" dist="38100" dir="2700000" algn="tl">
                    <a:srgbClr val="C0C0C0"/>
                  </a:outerShdw>
                </a:effectLst>
              </a:rPr>
              <a:t>+</a:t>
            </a: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-Trees</a:t>
            </a:r>
          </a:p>
        </p:txBody>
      </p:sp>
      <p:sp>
        <p:nvSpPr>
          <p:cNvPr id="45059" name="Rectangle 3">
            <a:extLst>
              <a:ext uri="{FF2B5EF4-FFF2-40B4-BE49-F238E27FC236}">
                <a16:creationId xmlns:a16="http://schemas.microsoft.com/office/drawing/2014/main" id="{33B428D0-E1FF-4080-8E20-A5CE3954243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775535" y="1191816"/>
            <a:ext cx="5950432" cy="3657600"/>
          </a:xfrm>
        </p:spPr>
        <p:txBody>
          <a:bodyPr/>
          <a:lstStyle/>
          <a:p>
            <a:r>
              <a:rPr lang="en-US" altLang="en-US" dirty="0"/>
              <a:t>For </a:t>
            </a:r>
            <a:r>
              <a:rPr lang="en-US" altLang="en-US" i="1" dirty="0" err="1"/>
              <a:t>i</a:t>
            </a:r>
            <a:r>
              <a:rPr lang="en-US" altLang="en-US" dirty="0"/>
              <a:t> = 1, 2, . . ., </a:t>
            </a:r>
            <a:r>
              <a:rPr lang="en-US" altLang="en-US" i="1" dirty="0"/>
              <a:t>n–</a:t>
            </a:r>
            <a:r>
              <a:rPr lang="en-US" altLang="en-US" dirty="0"/>
              <a:t>1, pointer </a:t>
            </a:r>
            <a:r>
              <a:rPr lang="en-US" altLang="en-US" i="1" dirty="0"/>
              <a:t>P</a:t>
            </a:r>
            <a:r>
              <a:rPr lang="en-US" altLang="en-US" i="1" baseline="-25000" dirty="0"/>
              <a:t>i</a:t>
            </a:r>
            <a:r>
              <a:rPr lang="en-US" altLang="en-US" dirty="0"/>
              <a:t> points to a file record with search-key value </a:t>
            </a:r>
            <a:r>
              <a:rPr lang="en-US" altLang="en-US" i="1" dirty="0"/>
              <a:t>K</a:t>
            </a:r>
            <a:r>
              <a:rPr lang="en-US" altLang="en-US" i="1" baseline="-25000" dirty="0"/>
              <a:t>i</a:t>
            </a:r>
            <a:r>
              <a:rPr lang="en-US" altLang="en-US" dirty="0"/>
              <a:t>, </a:t>
            </a:r>
          </a:p>
          <a:p>
            <a:r>
              <a:rPr lang="en-US" altLang="en-US" dirty="0"/>
              <a:t>If </a:t>
            </a:r>
            <a:r>
              <a:rPr lang="en-US" altLang="en-US" i="1" dirty="0"/>
              <a:t>L</a:t>
            </a:r>
            <a:r>
              <a:rPr lang="en-US" altLang="en-US" i="1" baseline="-25000" dirty="0"/>
              <a:t>i</a:t>
            </a:r>
            <a:r>
              <a:rPr lang="en-US" altLang="en-US" i="1" dirty="0"/>
              <a:t>, </a:t>
            </a:r>
            <a:r>
              <a:rPr lang="en-US" altLang="en-US" i="1" dirty="0" err="1"/>
              <a:t>L</a:t>
            </a:r>
            <a:r>
              <a:rPr lang="en-US" altLang="en-US" i="1" baseline="-25000" dirty="0" err="1"/>
              <a:t>j</a:t>
            </a:r>
            <a:r>
              <a:rPr lang="en-US" altLang="en-US" dirty="0"/>
              <a:t> are leaf nodes and </a:t>
            </a:r>
            <a:r>
              <a:rPr lang="en-US" altLang="en-US" i="1" dirty="0" err="1"/>
              <a:t>i</a:t>
            </a:r>
            <a:r>
              <a:rPr lang="en-US" altLang="en-US" i="1" dirty="0"/>
              <a:t> </a:t>
            </a:r>
            <a:r>
              <a:rPr lang="en-US" altLang="en-US" dirty="0"/>
              <a:t>&lt; </a:t>
            </a:r>
            <a:r>
              <a:rPr lang="en-US" altLang="en-US" i="1" dirty="0"/>
              <a:t>j, L</a:t>
            </a:r>
            <a:r>
              <a:rPr lang="en-US" altLang="en-US" i="1" baseline="-25000" dirty="0"/>
              <a:t>i</a:t>
            </a:r>
            <a:r>
              <a:rPr lang="ja-JP" altLang="en-US" dirty="0"/>
              <a:t>’</a:t>
            </a:r>
            <a:r>
              <a:rPr lang="en-US" altLang="ja-JP" dirty="0"/>
              <a:t>s search-key values are less than or equal to </a:t>
            </a:r>
            <a:r>
              <a:rPr lang="en-US" altLang="ja-JP" i="1" dirty="0" err="1"/>
              <a:t>L</a:t>
            </a:r>
            <a:r>
              <a:rPr lang="en-US" altLang="ja-JP" i="1" baseline="-25000" dirty="0" err="1"/>
              <a:t>j</a:t>
            </a:r>
            <a:r>
              <a:rPr lang="ja-JP" altLang="en-US" dirty="0"/>
              <a:t>’</a:t>
            </a:r>
            <a:r>
              <a:rPr lang="en-US" altLang="ja-JP" dirty="0"/>
              <a:t>s search-key values</a:t>
            </a:r>
          </a:p>
          <a:p>
            <a:r>
              <a:rPr lang="en-US" altLang="en-US" i="1" dirty="0" err="1"/>
              <a:t>P</a:t>
            </a:r>
            <a:r>
              <a:rPr lang="en-US" altLang="en-US" i="1" baseline="-25000" dirty="0" err="1"/>
              <a:t>n</a:t>
            </a:r>
            <a:r>
              <a:rPr lang="en-US" altLang="en-US" dirty="0"/>
              <a:t> points to next leaf node in search-key order</a:t>
            </a:r>
          </a:p>
        </p:txBody>
      </p:sp>
      <p:sp>
        <p:nvSpPr>
          <p:cNvPr id="45060" name="Text Box 4">
            <a:extLst>
              <a:ext uri="{FF2B5EF4-FFF2-40B4-BE49-F238E27FC236}">
                <a16:creationId xmlns:a16="http://schemas.microsoft.com/office/drawing/2014/main" id="{76855706-2897-4A1C-BB15-612E6E1255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75535" y="859739"/>
            <a:ext cx="2342332" cy="2885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35000"/>
              </a:spcBef>
              <a:buClr>
                <a:schemeClr val="tx2"/>
              </a:buClr>
              <a:buSzPct val="90000"/>
              <a:buFont typeface="Monotype Sorts" pitchFamily="-65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chemeClr val="folHlink"/>
              </a:buClr>
              <a:buSzPct val="80000"/>
              <a:buFont typeface="Monotype Sorts" pitchFamily="-65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33CC33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Font typeface="Times New Roman" panose="02020603050405020304" pitchFamily="18" charset="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Monotype Sorts" pitchFamily="-65" charset="2"/>
              <a:buNone/>
              <a:tabLst/>
              <a:defRPr/>
            </a:pPr>
            <a:r>
              <a:rPr kumimoji="0" lang="en-US" altLang="en-US" sz="12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Properties of a leaf node:</a:t>
            </a:r>
          </a:p>
        </p:txBody>
      </p:sp>
      <p:grpSp>
        <p:nvGrpSpPr>
          <p:cNvPr id="45061" name="Group 7">
            <a:extLst>
              <a:ext uri="{FF2B5EF4-FFF2-40B4-BE49-F238E27FC236}">
                <a16:creationId xmlns:a16="http://schemas.microsoft.com/office/drawing/2014/main" id="{0ABF95CC-E6C9-439C-8C6C-8B69BDB3EC8C}"/>
              </a:ext>
            </a:extLst>
          </p:cNvPr>
          <p:cNvGrpSpPr>
            <a:grpSpLocks/>
          </p:cNvGrpSpPr>
          <p:nvPr/>
        </p:nvGrpSpPr>
        <p:grpSpPr bwMode="auto">
          <a:xfrm>
            <a:off x="1968104" y="2289190"/>
            <a:ext cx="5629275" cy="2471738"/>
            <a:chOff x="961" y="2239"/>
            <a:chExt cx="4527" cy="1961"/>
          </a:xfrm>
        </p:grpSpPr>
        <p:pic>
          <p:nvPicPr>
            <p:cNvPr id="45062" name="Picture 8">
              <a:extLst>
                <a:ext uri="{FF2B5EF4-FFF2-40B4-BE49-F238E27FC236}">
                  <a16:creationId xmlns:a16="http://schemas.microsoft.com/office/drawing/2014/main" id="{012C4B4A-CC70-4617-8C41-85390F3903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8848" b="9171"/>
            <a:stretch>
              <a:fillRect/>
            </a:stretch>
          </p:blipFill>
          <p:spPr bwMode="auto">
            <a:xfrm>
              <a:off x="961" y="2537"/>
              <a:ext cx="4521" cy="1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5063" name="Picture 8">
              <a:extLst>
                <a:ext uri="{FF2B5EF4-FFF2-40B4-BE49-F238E27FC236}">
                  <a16:creationId xmlns:a16="http://schemas.microsoft.com/office/drawing/2014/main" id="{7BD2BFE1-0AF9-488E-85E2-AE4A1033A75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8744"/>
            <a:stretch>
              <a:fillRect/>
            </a:stretch>
          </p:blipFill>
          <p:spPr bwMode="auto">
            <a:xfrm>
              <a:off x="967" y="2239"/>
              <a:ext cx="4521" cy="3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4472431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98" name="Rectangle 2">
            <a:extLst>
              <a:ext uri="{FF2B5EF4-FFF2-40B4-BE49-F238E27FC236}">
                <a16:creationId xmlns:a16="http://schemas.microsoft.com/office/drawing/2014/main" id="{0977D842-A55D-45FB-A569-781D6F374B7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extLst>
            <a:ext uri="{909E8E84-426E-40dd-AFC4-6F175D3DCCD1}"/>
            <a:ext uri="{91240B29-F687-4f45-9708-019B960494DF}"/>
          </a:extLst>
        </p:spPr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Non-Leaf Nodes in B</a:t>
            </a:r>
            <a:r>
              <a:rPr lang="en-US" altLang="en-US" baseline="30000">
                <a:effectLst>
                  <a:outerShdw blurRad="38100" dist="38100" dir="2700000" algn="tl">
                    <a:srgbClr val="C0C0C0"/>
                  </a:outerShdw>
                </a:effectLst>
              </a:rPr>
              <a:t>+</a:t>
            </a: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-Trees</a:t>
            </a:r>
          </a:p>
        </p:txBody>
      </p:sp>
      <p:sp>
        <p:nvSpPr>
          <p:cNvPr id="47107" name="Rectangle 3">
            <a:extLst>
              <a:ext uri="{FF2B5EF4-FFF2-40B4-BE49-F238E27FC236}">
                <a16:creationId xmlns:a16="http://schemas.microsoft.com/office/drawing/2014/main" id="{522285B4-4C44-43C2-9590-DFD402152A1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719263" y="800747"/>
            <a:ext cx="5809790" cy="3947602"/>
          </a:xfrm>
        </p:spPr>
        <p:txBody>
          <a:bodyPr/>
          <a:lstStyle/>
          <a:p>
            <a:r>
              <a:rPr lang="en-US" altLang="en-US" dirty="0"/>
              <a:t>Non leaf nodes form a multi-level sparse index on the leaf nodes.  For a non-leaf node with </a:t>
            </a:r>
            <a:r>
              <a:rPr lang="en-US" altLang="en-US" i="1" dirty="0"/>
              <a:t>m</a:t>
            </a:r>
            <a:r>
              <a:rPr lang="en-US" altLang="en-US" dirty="0"/>
              <a:t> pointers:</a:t>
            </a:r>
          </a:p>
          <a:p>
            <a:pPr lvl="1"/>
            <a:r>
              <a:rPr lang="en-US" altLang="en-US" dirty="0"/>
              <a:t>All the search-keys in the subtree to which </a:t>
            </a:r>
            <a:r>
              <a:rPr lang="en-US" altLang="en-US" i="1" dirty="0"/>
              <a:t>P</a:t>
            </a:r>
            <a:r>
              <a:rPr lang="en-US" altLang="en-US" baseline="-25000" dirty="0"/>
              <a:t>1</a:t>
            </a:r>
            <a:r>
              <a:rPr lang="en-US" altLang="en-US" dirty="0"/>
              <a:t> points are less than </a:t>
            </a:r>
            <a:r>
              <a:rPr lang="en-US" altLang="en-US" i="1" dirty="0"/>
              <a:t>K</a:t>
            </a:r>
            <a:r>
              <a:rPr lang="en-US" altLang="en-US" baseline="-25000" dirty="0"/>
              <a:t>1 </a:t>
            </a:r>
            <a:endParaRPr lang="en-US" altLang="en-US" dirty="0"/>
          </a:p>
          <a:p>
            <a:pPr lvl="1"/>
            <a:r>
              <a:rPr lang="en-US" altLang="en-US" dirty="0"/>
              <a:t>For 2 </a:t>
            </a:r>
            <a:r>
              <a:rPr lang="en-US" altLang="en-US" dirty="0">
                <a:sym typeface="Symbol" panose="05050102010706020507" pitchFamily="18" charset="2"/>
              </a:rPr>
              <a:t> </a:t>
            </a:r>
            <a:r>
              <a:rPr lang="en-US" altLang="en-US" i="1" dirty="0" err="1">
                <a:sym typeface="Symbol" panose="05050102010706020507" pitchFamily="18" charset="2"/>
              </a:rPr>
              <a:t>i</a:t>
            </a:r>
            <a:r>
              <a:rPr lang="en-US" altLang="en-US" i="1" dirty="0">
                <a:sym typeface="Symbol" panose="05050102010706020507" pitchFamily="18" charset="2"/>
              </a:rPr>
              <a:t> </a:t>
            </a:r>
            <a:r>
              <a:rPr lang="en-US" altLang="en-US" dirty="0">
                <a:sym typeface="Symbol" panose="05050102010706020507" pitchFamily="18" charset="2"/>
              </a:rPr>
              <a:t> </a:t>
            </a:r>
            <a:r>
              <a:rPr lang="en-US" altLang="en-US" i="1" dirty="0">
                <a:sym typeface="Symbol" panose="05050102010706020507" pitchFamily="18" charset="2"/>
              </a:rPr>
              <a:t>n </a:t>
            </a:r>
            <a:r>
              <a:rPr lang="en-US" altLang="en-US" dirty="0">
                <a:sym typeface="Symbol" panose="05050102010706020507" pitchFamily="18" charset="2"/>
              </a:rPr>
              <a:t>– 1, all the search-keys in the subtree to which </a:t>
            </a:r>
            <a:r>
              <a:rPr lang="en-US" altLang="en-US" i="1" dirty="0">
                <a:sym typeface="Symbol" panose="05050102010706020507" pitchFamily="18" charset="2"/>
              </a:rPr>
              <a:t>P</a:t>
            </a:r>
            <a:r>
              <a:rPr lang="en-US" altLang="en-US" i="1" baseline="-25000" dirty="0">
                <a:sym typeface="Symbol" panose="05050102010706020507" pitchFamily="18" charset="2"/>
              </a:rPr>
              <a:t>i</a:t>
            </a:r>
            <a:r>
              <a:rPr lang="en-US" altLang="en-US" dirty="0">
                <a:sym typeface="Symbol" panose="05050102010706020507" pitchFamily="18" charset="2"/>
              </a:rPr>
              <a:t> points have values greater than or equal to </a:t>
            </a:r>
            <a:r>
              <a:rPr lang="en-US" altLang="en-US" i="1" dirty="0">
                <a:sym typeface="Symbol" panose="05050102010706020507" pitchFamily="18" charset="2"/>
              </a:rPr>
              <a:t>K</a:t>
            </a:r>
            <a:r>
              <a:rPr lang="en-US" altLang="en-US" i="1" baseline="-25000" dirty="0">
                <a:sym typeface="Symbol" panose="05050102010706020507" pitchFamily="18" charset="2"/>
              </a:rPr>
              <a:t>i</a:t>
            </a:r>
            <a:r>
              <a:rPr lang="en-US" altLang="en-US" baseline="-25000" dirty="0">
                <a:sym typeface="Symbol" panose="05050102010706020507" pitchFamily="18" charset="2"/>
              </a:rPr>
              <a:t>–1</a:t>
            </a:r>
            <a:r>
              <a:rPr lang="en-US" altLang="en-US" dirty="0">
                <a:sym typeface="Symbol" panose="05050102010706020507" pitchFamily="18" charset="2"/>
              </a:rPr>
              <a:t> and less than </a:t>
            </a:r>
            <a:r>
              <a:rPr lang="en-US" altLang="en-US" i="1" dirty="0">
                <a:sym typeface="Symbol" panose="05050102010706020507" pitchFamily="18" charset="2"/>
              </a:rPr>
              <a:t>K</a:t>
            </a:r>
            <a:r>
              <a:rPr lang="en-US" altLang="en-US" i="1" baseline="-25000" dirty="0">
                <a:sym typeface="Symbol" panose="05050102010706020507" pitchFamily="18" charset="2"/>
              </a:rPr>
              <a:t>i </a:t>
            </a:r>
          </a:p>
          <a:p>
            <a:pPr lvl="1"/>
            <a:r>
              <a:rPr lang="en-US" altLang="en-US" dirty="0">
                <a:sym typeface="Symbol" panose="05050102010706020507" pitchFamily="18" charset="2"/>
              </a:rPr>
              <a:t>All the search-keys in the subtree to which </a:t>
            </a:r>
            <a:r>
              <a:rPr lang="en-US" altLang="en-US" i="1" dirty="0" err="1">
                <a:sym typeface="Symbol" panose="05050102010706020507" pitchFamily="18" charset="2"/>
              </a:rPr>
              <a:t>P</a:t>
            </a:r>
            <a:r>
              <a:rPr lang="en-US" altLang="en-US" i="1" baseline="-25000" dirty="0" err="1">
                <a:sym typeface="Symbol" panose="05050102010706020507" pitchFamily="18" charset="2"/>
              </a:rPr>
              <a:t>n</a:t>
            </a:r>
            <a:r>
              <a:rPr lang="en-US" altLang="en-US" dirty="0">
                <a:sym typeface="Symbol" panose="05050102010706020507" pitchFamily="18" charset="2"/>
              </a:rPr>
              <a:t> points have values greater than or equal to </a:t>
            </a:r>
            <a:r>
              <a:rPr lang="en-US" altLang="en-US" i="1" dirty="0" err="1">
                <a:sym typeface="Symbol" panose="05050102010706020507" pitchFamily="18" charset="2"/>
              </a:rPr>
              <a:t>K</a:t>
            </a:r>
            <a:r>
              <a:rPr lang="en-US" altLang="en-US" i="1" baseline="-25000" dirty="0" err="1">
                <a:sym typeface="Symbol" panose="05050102010706020507" pitchFamily="18" charset="2"/>
              </a:rPr>
              <a:t>n</a:t>
            </a:r>
            <a:r>
              <a:rPr lang="en-US" altLang="en-US" baseline="-25000" dirty="0">
                <a:sym typeface="Symbol" panose="05050102010706020507" pitchFamily="18" charset="2"/>
              </a:rPr>
              <a:t>–1</a:t>
            </a:r>
            <a:endParaRPr lang="en-US" altLang="en-US" dirty="0">
              <a:sym typeface="Symbol" panose="05050102010706020507" pitchFamily="18" charset="2"/>
            </a:endParaRPr>
          </a:p>
          <a:p>
            <a:pPr lvl="1"/>
            <a:r>
              <a:rPr lang="en-US" altLang="en-US" dirty="0">
                <a:sym typeface="Symbol" panose="05050102010706020507" pitchFamily="18" charset="2"/>
              </a:rPr>
              <a:t>General structure</a:t>
            </a:r>
          </a:p>
        </p:txBody>
      </p:sp>
      <p:pic>
        <p:nvPicPr>
          <p:cNvPr id="47108" name="Picture 6">
            <a:extLst>
              <a:ext uri="{FF2B5EF4-FFF2-40B4-BE49-F238E27FC236}">
                <a16:creationId xmlns:a16="http://schemas.microsoft.com/office/drawing/2014/main" id="{62FC7E36-0E9F-4C04-A7DA-9617738A4A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4626" y="2813001"/>
            <a:ext cx="3860371" cy="299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353891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62" name="Rectangle 2">
            <a:extLst>
              <a:ext uri="{FF2B5EF4-FFF2-40B4-BE49-F238E27FC236}">
                <a16:creationId xmlns:a16="http://schemas.microsoft.com/office/drawing/2014/main" id="{32E1A6C6-86FE-48FF-AA43-AFD7CE8AD82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Example of B</a:t>
            </a:r>
            <a:r>
              <a:rPr lang="en-US" altLang="en-US" baseline="30000">
                <a:effectLst>
                  <a:outerShdw blurRad="38100" dist="38100" dir="2700000" algn="tl">
                    <a:srgbClr val="C0C0C0"/>
                  </a:outerShdw>
                </a:effectLst>
              </a:rPr>
              <a:t>+</a:t>
            </a: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-tree</a:t>
            </a:r>
          </a:p>
        </p:txBody>
      </p:sp>
      <p:sp>
        <p:nvSpPr>
          <p:cNvPr id="48131" name="Rectangle 3">
            <a:extLst>
              <a:ext uri="{FF2B5EF4-FFF2-40B4-BE49-F238E27FC236}">
                <a16:creationId xmlns:a16="http://schemas.microsoft.com/office/drawing/2014/main" id="{F1965228-E904-49E0-AF36-1FD378CB67E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794274" y="988209"/>
            <a:ext cx="5210173" cy="3190885"/>
          </a:xfrm>
        </p:spPr>
        <p:txBody>
          <a:bodyPr/>
          <a:lstStyle/>
          <a:p>
            <a:r>
              <a:rPr kumimoji="0" lang="en-US" altLang="en-US" dirty="0"/>
              <a:t>B</a:t>
            </a:r>
            <a:r>
              <a:rPr kumimoji="0" lang="en-US" altLang="en-US" baseline="30000" dirty="0"/>
              <a:t>+</a:t>
            </a:r>
            <a:r>
              <a:rPr kumimoji="0" lang="en-US" altLang="en-US" dirty="0"/>
              <a:t>-tree for </a:t>
            </a:r>
            <a:r>
              <a:rPr kumimoji="0" lang="en-US" altLang="en-US" i="1" dirty="0"/>
              <a:t>instructor </a:t>
            </a:r>
            <a:r>
              <a:rPr kumimoji="0" lang="en-US" altLang="en-US" dirty="0"/>
              <a:t>file (</a:t>
            </a:r>
            <a:r>
              <a:rPr kumimoji="0" lang="en-US" altLang="en-US" i="1" dirty="0"/>
              <a:t>n</a:t>
            </a:r>
            <a:r>
              <a:rPr kumimoji="0" lang="en-US" altLang="en-US" dirty="0"/>
              <a:t> = 6)</a:t>
            </a:r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pPr marL="0" indent="0">
              <a:buNone/>
            </a:pPr>
            <a:endParaRPr lang="en-US" altLang="en-US" dirty="0"/>
          </a:p>
          <a:p>
            <a:r>
              <a:rPr lang="en-US" altLang="en-US" dirty="0"/>
              <a:t>Leaf nodes must have between 3 and 5 values </a:t>
            </a:r>
            <a:br>
              <a:rPr lang="en-US" altLang="en-US" dirty="0"/>
            </a:br>
            <a:r>
              <a:rPr lang="en-US" altLang="en-US" dirty="0"/>
              <a:t>(</a:t>
            </a:r>
            <a:r>
              <a:rPr lang="en-US" altLang="en-US" dirty="0">
                <a:sym typeface="Symbol" panose="05050102010706020507" pitchFamily="18" charset="2"/>
              </a:rPr>
              <a:t>(</a:t>
            </a:r>
            <a:r>
              <a:rPr lang="en-US" altLang="en-US" i="1" dirty="0">
                <a:sym typeface="Symbol" panose="05050102010706020507" pitchFamily="18" charset="2"/>
              </a:rPr>
              <a:t>n</a:t>
            </a:r>
            <a:r>
              <a:rPr lang="en-US" altLang="en-US" dirty="0">
                <a:sym typeface="Symbol" panose="05050102010706020507" pitchFamily="18" charset="2"/>
              </a:rPr>
              <a:t>–1)/2 and </a:t>
            </a:r>
            <a:r>
              <a:rPr lang="en-US" altLang="en-US" i="1" dirty="0">
                <a:sym typeface="Symbol" panose="05050102010706020507" pitchFamily="18" charset="2"/>
              </a:rPr>
              <a:t>n </a:t>
            </a:r>
            <a:r>
              <a:rPr lang="en-US" altLang="en-US" dirty="0">
                <a:sym typeface="Symbol" panose="05050102010706020507" pitchFamily="18" charset="2"/>
              </a:rPr>
              <a:t>–1, with </a:t>
            </a:r>
            <a:r>
              <a:rPr lang="en-US" altLang="en-US" i="1" dirty="0">
                <a:sym typeface="Symbol" panose="05050102010706020507" pitchFamily="18" charset="2"/>
              </a:rPr>
              <a:t>n</a:t>
            </a:r>
            <a:r>
              <a:rPr lang="en-US" altLang="en-US" dirty="0">
                <a:sym typeface="Symbol" panose="05050102010706020507" pitchFamily="18" charset="2"/>
              </a:rPr>
              <a:t> = 6).</a:t>
            </a:r>
          </a:p>
          <a:p>
            <a:r>
              <a:rPr lang="en-US" altLang="en-US" dirty="0">
                <a:sym typeface="Symbol" panose="05050102010706020507" pitchFamily="18" charset="2"/>
              </a:rPr>
              <a:t>Non-leaf nodes other than root must have between 3 and 6 children </a:t>
            </a:r>
            <a:r>
              <a:rPr lang="en-US" altLang="en-US" dirty="0"/>
              <a:t>(</a:t>
            </a:r>
            <a:r>
              <a:rPr lang="en-US" altLang="en-US" dirty="0">
                <a:sym typeface="Symbol" panose="05050102010706020507" pitchFamily="18" charset="2"/>
              </a:rPr>
              <a:t>(</a:t>
            </a:r>
            <a:r>
              <a:rPr lang="en-US" altLang="en-US" i="1" dirty="0">
                <a:sym typeface="Symbol" panose="05050102010706020507" pitchFamily="18" charset="2"/>
              </a:rPr>
              <a:t>n</a:t>
            </a:r>
            <a:r>
              <a:rPr lang="en-US" altLang="en-US" dirty="0">
                <a:sym typeface="Symbol" panose="05050102010706020507" pitchFamily="18" charset="2"/>
              </a:rPr>
              <a:t>/2 and </a:t>
            </a:r>
            <a:r>
              <a:rPr lang="en-US" altLang="en-US" i="1" dirty="0">
                <a:sym typeface="Symbol" panose="05050102010706020507" pitchFamily="18" charset="2"/>
              </a:rPr>
              <a:t>n </a:t>
            </a:r>
            <a:r>
              <a:rPr lang="en-US" altLang="en-US" dirty="0">
                <a:sym typeface="Symbol" panose="05050102010706020507" pitchFamily="18" charset="2"/>
              </a:rPr>
              <a:t>with </a:t>
            </a:r>
            <a:r>
              <a:rPr lang="en-US" altLang="en-US" i="1" dirty="0">
                <a:sym typeface="Symbol" panose="05050102010706020507" pitchFamily="18" charset="2"/>
              </a:rPr>
              <a:t>n</a:t>
            </a:r>
            <a:r>
              <a:rPr lang="en-US" altLang="en-US" dirty="0">
                <a:sym typeface="Symbol" panose="05050102010706020507" pitchFamily="18" charset="2"/>
              </a:rPr>
              <a:t> =6).</a:t>
            </a:r>
          </a:p>
          <a:p>
            <a:r>
              <a:rPr lang="en-US" altLang="en-US" dirty="0">
                <a:sym typeface="Symbol" panose="05050102010706020507" pitchFamily="18" charset="2"/>
              </a:rPr>
              <a:t>Root must have at least 2 children.</a:t>
            </a:r>
          </a:p>
        </p:txBody>
      </p:sp>
      <p:pic>
        <p:nvPicPr>
          <p:cNvPr id="48133" name="Picture 6">
            <a:extLst>
              <a:ext uri="{FF2B5EF4-FFF2-40B4-BE49-F238E27FC236}">
                <a16:creationId xmlns:a16="http://schemas.microsoft.com/office/drawing/2014/main" id="{33F38C9F-4795-45E8-AC13-8552F375DD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931" y="1419218"/>
            <a:ext cx="6405563" cy="8703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880815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4210" name="Rectangle 2">
            <a:extLst>
              <a:ext uri="{FF2B5EF4-FFF2-40B4-BE49-F238E27FC236}">
                <a16:creationId xmlns:a16="http://schemas.microsoft.com/office/drawing/2014/main" id="{2236C35C-12A7-41B6-BCCD-455129331DC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Observations about B</a:t>
            </a:r>
            <a:r>
              <a:rPr lang="en-US" altLang="en-US" baseline="30000">
                <a:effectLst>
                  <a:outerShdw blurRad="38100" dist="38100" dir="2700000" algn="tl">
                    <a:srgbClr val="C0C0C0"/>
                  </a:outerShdw>
                </a:effectLst>
              </a:rPr>
              <a:t>+</a:t>
            </a: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-trees</a:t>
            </a:r>
          </a:p>
        </p:txBody>
      </p:sp>
      <p:sp>
        <p:nvSpPr>
          <p:cNvPr id="61442" name="Rectangle 3">
            <a:extLst>
              <a:ext uri="{FF2B5EF4-FFF2-40B4-BE49-F238E27FC236}">
                <a16:creationId xmlns:a16="http://schemas.microsoft.com/office/drawing/2014/main" id="{30320B58-A814-4C25-9DB6-EE325318540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719263" y="800747"/>
            <a:ext cx="5809790" cy="3947602"/>
          </a:xfrm>
        </p:spPr>
        <p:txBody>
          <a:bodyPr/>
          <a:lstStyle/>
          <a:p>
            <a:r>
              <a:rPr lang="en-US" altLang="en-US" dirty="0"/>
              <a:t>Since the inter-node connections are done by pointers, </a:t>
            </a:r>
            <a:r>
              <a:rPr lang="ja-JP" altLang="en-US" dirty="0"/>
              <a:t>“</a:t>
            </a:r>
            <a:r>
              <a:rPr lang="en-US" altLang="ja-JP" dirty="0"/>
              <a:t>logically</a:t>
            </a:r>
            <a:r>
              <a:rPr lang="ja-JP" altLang="en-US" dirty="0"/>
              <a:t>”</a:t>
            </a:r>
            <a:r>
              <a:rPr lang="en-US" altLang="ja-JP" dirty="0"/>
              <a:t> close blocks need not be </a:t>
            </a:r>
            <a:r>
              <a:rPr lang="ja-JP" altLang="en-US" dirty="0"/>
              <a:t>“</a:t>
            </a:r>
            <a:r>
              <a:rPr lang="en-US" altLang="ja-JP" dirty="0"/>
              <a:t>physically</a:t>
            </a:r>
            <a:r>
              <a:rPr lang="ja-JP" altLang="en-US" dirty="0"/>
              <a:t>”</a:t>
            </a:r>
            <a:r>
              <a:rPr lang="en-US" altLang="ja-JP" dirty="0"/>
              <a:t> close.</a:t>
            </a:r>
          </a:p>
          <a:p>
            <a:r>
              <a:rPr lang="en-US" altLang="en-US" dirty="0"/>
              <a:t>The non-leaf levels of the B</a:t>
            </a:r>
            <a:r>
              <a:rPr lang="en-US" altLang="en-US" baseline="30000" dirty="0"/>
              <a:t>+</a:t>
            </a:r>
            <a:r>
              <a:rPr lang="en-US" altLang="en-US" dirty="0"/>
              <a:t>-tree form a hierarchy of sparse indices.</a:t>
            </a:r>
          </a:p>
          <a:p>
            <a:r>
              <a:rPr lang="en-US" altLang="en-US" dirty="0"/>
              <a:t>The B</a:t>
            </a:r>
            <a:r>
              <a:rPr lang="en-US" altLang="en-US" baseline="30000" dirty="0"/>
              <a:t>+</a:t>
            </a:r>
            <a:r>
              <a:rPr lang="en-US" altLang="en-US" dirty="0"/>
              <a:t>-tree contains a relatively small number of levels</a:t>
            </a:r>
          </a:p>
          <a:p>
            <a:pPr lvl="2"/>
            <a:r>
              <a:rPr lang="en-US" altLang="en-US" dirty="0"/>
              <a:t>Level below root has at least 2* </a:t>
            </a:r>
            <a:r>
              <a:rPr lang="en-US" altLang="en-US" dirty="0">
                <a:sym typeface="Symbol" panose="05050102010706020507" pitchFamily="18" charset="2"/>
              </a:rPr>
              <a:t></a:t>
            </a:r>
            <a:r>
              <a:rPr lang="en-US" altLang="en-US" dirty="0"/>
              <a:t>n/2</a:t>
            </a:r>
            <a:r>
              <a:rPr lang="en-US" altLang="en-US" dirty="0">
                <a:sym typeface="Symbol" panose="05050102010706020507" pitchFamily="18" charset="2"/>
              </a:rPr>
              <a:t> </a:t>
            </a:r>
            <a:r>
              <a:rPr lang="en-US" altLang="en-US" dirty="0"/>
              <a:t>values</a:t>
            </a:r>
          </a:p>
          <a:p>
            <a:pPr lvl="2"/>
            <a:r>
              <a:rPr lang="en-US" altLang="en-US" dirty="0"/>
              <a:t>Next level has at least 2* </a:t>
            </a:r>
            <a:r>
              <a:rPr lang="en-US" altLang="en-US" dirty="0">
                <a:sym typeface="Symbol" panose="05050102010706020507" pitchFamily="18" charset="2"/>
              </a:rPr>
              <a:t></a:t>
            </a:r>
            <a:r>
              <a:rPr lang="en-US" altLang="en-US" dirty="0"/>
              <a:t>n/2</a:t>
            </a:r>
            <a:r>
              <a:rPr lang="en-US" altLang="en-US" dirty="0">
                <a:sym typeface="Symbol" panose="05050102010706020507" pitchFamily="18" charset="2"/>
              </a:rPr>
              <a:t> * </a:t>
            </a:r>
            <a:r>
              <a:rPr lang="en-US" altLang="en-US" dirty="0"/>
              <a:t>n/2</a:t>
            </a:r>
            <a:r>
              <a:rPr lang="en-US" altLang="en-US" dirty="0">
                <a:sym typeface="Symbol" panose="05050102010706020507" pitchFamily="18" charset="2"/>
              </a:rPr>
              <a:t></a:t>
            </a:r>
            <a:r>
              <a:rPr lang="en-US" altLang="en-US" dirty="0"/>
              <a:t> values</a:t>
            </a:r>
          </a:p>
          <a:p>
            <a:pPr lvl="2"/>
            <a:r>
              <a:rPr lang="en-US" altLang="en-US" dirty="0"/>
              <a:t>.. etc.</a:t>
            </a:r>
          </a:p>
          <a:p>
            <a:pPr lvl="1"/>
            <a:r>
              <a:rPr lang="en-US" altLang="en-US" dirty="0"/>
              <a:t>If there are </a:t>
            </a:r>
            <a:r>
              <a:rPr lang="en-US" altLang="en-US" i="1" dirty="0"/>
              <a:t>K</a:t>
            </a:r>
            <a:r>
              <a:rPr lang="en-US" altLang="en-US" dirty="0"/>
              <a:t> search-key values in the file, the tree height is no more than </a:t>
            </a:r>
            <a:r>
              <a:rPr lang="en-US" altLang="en-US" dirty="0">
                <a:sym typeface="Symbol" panose="05050102010706020507" pitchFamily="18" charset="2"/>
              </a:rPr>
              <a:t> </a:t>
            </a:r>
            <a:r>
              <a:rPr lang="en-US" altLang="en-US" dirty="0" err="1">
                <a:sym typeface="Symbol" panose="05050102010706020507" pitchFamily="18" charset="2"/>
              </a:rPr>
              <a:t>log</a:t>
            </a:r>
            <a:r>
              <a:rPr lang="en-US" altLang="en-US" baseline="-25000" dirty="0" err="1">
                <a:sym typeface="Symbol" panose="05050102010706020507" pitchFamily="18" charset="2"/>
              </a:rPr>
              <a:t></a:t>
            </a:r>
            <a:r>
              <a:rPr lang="en-US" altLang="en-US" i="1" baseline="-25000" dirty="0" err="1">
                <a:sym typeface="Symbol" panose="05050102010706020507" pitchFamily="18" charset="2"/>
              </a:rPr>
              <a:t>n</a:t>
            </a:r>
            <a:r>
              <a:rPr lang="en-US" altLang="en-US" baseline="-25000" dirty="0">
                <a:sym typeface="Symbol" panose="05050102010706020507" pitchFamily="18" charset="2"/>
              </a:rPr>
              <a:t>/2</a:t>
            </a:r>
            <a:r>
              <a:rPr lang="en-US" altLang="en-US" dirty="0">
                <a:sym typeface="Symbol" panose="05050102010706020507" pitchFamily="18" charset="2"/>
              </a:rPr>
              <a:t>(</a:t>
            </a:r>
            <a:r>
              <a:rPr lang="en-US" altLang="en-US" i="1" dirty="0">
                <a:sym typeface="Symbol" panose="05050102010706020507" pitchFamily="18" charset="2"/>
              </a:rPr>
              <a:t>K</a:t>
            </a:r>
            <a:r>
              <a:rPr lang="en-US" altLang="en-US" dirty="0">
                <a:sym typeface="Symbol" panose="05050102010706020507" pitchFamily="18" charset="2"/>
              </a:rPr>
              <a:t>)</a:t>
            </a:r>
            <a:endParaRPr lang="en-US" altLang="en-US" dirty="0"/>
          </a:p>
          <a:p>
            <a:pPr lvl="1"/>
            <a:r>
              <a:rPr lang="en-US" altLang="en-US" dirty="0"/>
              <a:t>thus searches can be conducted efficiently.</a:t>
            </a:r>
          </a:p>
          <a:p>
            <a:r>
              <a:rPr lang="en-US" altLang="en-US" dirty="0"/>
              <a:t>Insertions and deletions to the main file can be handled efficiently, as the index can be restructured in logarithmic time (as we shall see).</a:t>
            </a:r>
          </a:p>
        </p:txBody>
      </p:sp>
    </p:spTree>
    <p:extLst>
      <p:ext uri="{BB962C8B-B14F-4D97-AF65-F5344CB8AC3E}">
        <p14:creationId xmlns:p14="http://schemas.microsoft.com/office/powerpoint/2010/main" val="4180939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42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Show the Simulator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3DA582E-19EA-AD4E-9C58-1C4C48D5AC23}"/>
              </a:ext>
            </a:extLst>
          </p:cNvPr>
          <p:cNvSpPr/>
          <p:nvPr/>
        </p:nvSpPr>
        <p:spPr>
          <a:xfrm>
            <a:off x="1333500" y="1657350"/>
            <a:ext cx="6477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https://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www.cs.usfca.edu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/~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galles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/visualization/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BPlusTree.html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06623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AF3871-AC5A-AC46-A202-7C8BD090E6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7" name="Picture 1" descr="16x9_grey.jpg">
            <a:extLst>
              <a:ext uri="{FF2B5EF4-FFF2-40B4-BE49-F238E27FC236}">
                <a16:creationId xmlns:a16="http://schemas.microsoft.com/office/drawing/2014/main" id="{5CC64127-1280-7600-6E99-3E69740583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85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C92EE7A-2397-2136-5397-708A2DA952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pic>
        <p:nvPicPr>
          <p:cNvPr id="9219" name="Picture 7">
            <a:extLst>
              <a:ext uri="{FF2B5EF4-FFF2-40B4-BE49-F238E27FC236}">
                <a16:creationId xmlns:a16="http://schemas.microsoft.com/office/drawing/2014/main" id="{BC3EEF84-9CA5-8A03-32DC-E47DFE176C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0" name="TextBox 8">
            <a:extLst>
              <a:ext uri="{FF2B5EF4-FFF2-40B4-BE49-F238E27FC236}">
                <a16:creationId xmlns:a16="http://schemas.microsoft.com/office/drawing/2014/main" id="{3AB2418C-78F8-DFE9-91E3-8394ACFEDD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733550"/>
            <a:ext cx="9144000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4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Hash</a:t>
            </a:r>
            <a:endParaRPr kumimoji="0" lang="en-US" altLang="en-US" sz="28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2" name="TextBox 9">
            <a:extLst>
              <a:ext uri="{FF2B5EF4-FFF2-40B4-BE49-F238E27FC236}">
                <a16:creationId xmlns:a16="http://schemas.microsoft.com/office/drawing/2014/main" id="{DA1237ED-323C-5F80-2F62-5438BAC7F3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695825"/>
            <a:ext cx="6781800" cy="350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defTabSz="91440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057C3CF-FEF9-2D44-911E-86B89DEEE20D}" type="slidenum">
              <a:rPr kumimoji="0" lang="en-US" altLang="en-US" sz="8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</a:rPr>
              <a:pPr marL="0" marR="0" lvl="0" indent="0" defTabSz="914400" eaLnBrk="1" fontAlgn="auto" latinLnBrk="0" hangingPunct="1">
                <a:lnSpc>
                  <a:spcPts val="24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r>
              <a:rPr kumimoji="0" lang="en-US" altLang="en-US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</a:rPr>
              <a:t> </a:t>
            </a:r>
            <a:r>
              <a:rPr kumimoji="0" lang="en-US" altLang="en-US" sz="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</a:rPr>
              <a:t>|</a:t>
            </a:r>
            <a:r>
              <a:rPr kumimoji="0" lang="en-US" altLang="en-US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</a:rPr>
              <a:t> W4111-02024F-9-Module-II(3)-</a:t>
            </a:r>
            <a:r>
              <a:rPr kumimoji="0" lang="en-US" altLang="en-US" sz="800" b="1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</a:rPr>
              <a:t>NoSql</a:t>
            </a:r>
            <a:r>
              <a:rPr kumimoji="0" lang="en-US" altLang="en-US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</a:rPr>
              <a:t>(3)			© Donald F. Ferguson, 2024</a:t>
            </a:r>
            <a:endParaRPr kumimoji="0" lang="en-US" altLang="en-US" sz="800" b="0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944033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Picture 11" descr="16x9_BG-08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pic>
        <p:nvPicPr>
          <p:cNvPr id="10243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8">
            <a:extLst>
              <a:ext uri="{FF2B5EF4-FFF2-40B4-BE49-F238E27FC236}">
                <a16:creationId xmlns:a16="http://schemas.microsoft.com/office/drawing/2014/main" id="{1D58FBE9-F83E-6849-8671-F38777A2B1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733550"/>
            <a:ext cx="91440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3600" i="1" dirty="0">
                <a:solidFill>
                  <a:schemeClr val="bg1"/>
                </a:solidFill>
              </a:rPr>
              <a:t>Contents</a:t>
            </a: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2018028D-F7E9-1E97-DF0D-AC9F90B197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695825"/>
            <a:ext cx="6781800" cy="350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lnSpc>
                <a:spcPts val="2400"/>
              </a:lnSpc>
            </a:pPr>
            <a:fld id="{A057C3CF-FEF9-2D44-911E-86B89DEEE20D}" type="slidenum">
              <a:rPr lang="en-US" altLang="en-US" sz="800" b="1">
                <a:solidFill>
                  <a:schemeClr val="bg1"/>
                </a:solidFill>
              </a:rPr>
              <a:pPr>
                <a:lnSpc>
                  <a:spcPts val="2400"/>
                </a:lnSpc>
              </a:pPr>
              <a:t>2</a:t>
            </a:fld>
            <a:r>
              <a:rPr lang="en-US" altLang="en-US" sz="800" b="1" dirty="0">
                <a:solidFill>
                  <a:schemeClr val="bg1"/>
                </a:solidFill>
              </a:rPr>
              <a:t> </a:t>
            </a:r>
            <a:r>
              <a:rPr lang="en-US" altLang="en-US" sz="800" dirty="0">
                <a:solidFill>
                  <a:schemeClr val="bg1"/>
                </a:solidFill>
              </a:rPr>
              <a:t>|</a:t>
            </a:r>
            <a:r>
              <a:rPr lang="en-US" altLang="en-US" sz="800" b="1" dirty="0">
                <a:solidFill>
                  <a:schemeClr val="bg1"/>
                </a:solidFill>
              </a:rPr>
              <a:t> W4111-02024F-9-Module-II(3)-</a:t>
            </a:r>
            <a:r>
              <a:rPr lang="en-US" altLang="en-US" sz="800" b="1" dirty="0" err="1">
                <a:solidFill>
                  <a:schemeClr val="bg1"/>
                </a:solidFill>
              </a:rPr>
              <a:t>NoSql</a:t>
            </a:r>
            <a:r>
              <a:rPr lang="en-US" altLang="en-US" sz="800" b="1" dirty="0">
                <a:solidFill>
                  <a:schemeClr val="bg1"/>
                </a:solidFill>
              </a:rPr>
              <a:t>(3)	© Donald F. Ferguson, 2024</a:t>
            </a:r>
            <a:endParaRPr lang="en-US" altLang="en-US" sz="8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32458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62" name="Rectangle 2">
            <a:extLst>
              <a:ext uri="{FF2B5EF4-FFF2-40B4-BE49-F238E27FC236}">
                <a16:creationId xmlns:a16="http://schemas.microsoft.com/office/drawing/2014/main" id="{52FD36A4-F39A-4F81-86BF-A9A0BC6C741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Static Hashing</a:t>
            </a:r>
          </a:p>
        </p:txBody>
      </p:sp>
      <p:sp>
        <p:nvSpPr>
          <p:cNvPr id="104451" name="Rectangle 3">
            <a:extLst>
              <a:ext uri="{FF2B5EF4-FFF2-40B4-BE49-F238E27FC236}">
                <a16:creationId xmlns:a16="http://schemas.microsoft.com/office/drawing/2014/main" id="{E38D9A33-26FC-4A62-AD5F-F72CC746C29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775534" y="893675"/>
            <a:ext cx="5521807" cy="3103959"/>
          </a:xfrm>
        </p:spPr>
        <p:txBody>
          <a:bodyPr/>
          <a:lstStyle/>
          <a:p>
            <a:r>
              <a:rPr lang="en-US" altLang="en-US" dirty="0"/>
              <a:t>A </a:t>
            </a:r>
            <a:r>
              <a:rPr lang="en-US" altLang="en-US" b="1" dirty="0">
                <a:solidFill>
                  <a:srgbClr val="002060"/>
                </a:solidFill>
              </a:rPr>
              <a:t>bucket</a:t>
            </a:r>
            <a:r>
              <a:rPr lang="en-US" altLang="en-US" dirty="0">
                <a:solidFill>
                  <a:srgbClr val="002060"/>
                </a:solidFill>
              </a:rPr>
              <a:t> </a:t>
            </a:r>
            <a:r>
              <a:rPr lang="en-US" altLang="en-US" dirty="0"/>
              <a:t>is a unit of storage containing one or more entries (a bucket is typically a disk block). </a:t>
            </a:r>
          </a:p>
          <a:p>
            <a:pPr lvl="1"/>
            <a:r>
              <a:rPr lang="en-US" altLang="en-US" dirty="0"/>
              <a:t>we obtain the bucket of an entry from its search-key value using a </a:t>
            </a:r>
            <a:r>
              <a:rPr lang="en-US" altLang="en-US" b="1" dirty="0">
                <a:solidFill>
                  <a:srgbClr val="002060"/>
                </a:solidFill>
              </a:rPr>
              <a:t>hash</a:t>
            </a:r>
            <a:r>
              <a:rPr lang="en-US" altLang="en-US" dirty="0">
                <a:solidFill>
                  <a:srgbClr val="002060"/>
                </a:solidFill>
              </a:rPr>
              <a:t> </a:t>
            </a:r>
            <a:r>
              <a:rPr lang="en-US" altLang="en-US" b="1" dirty="0">
                <a:solidFill>
                  <a:srgbClr val="002060"/>
                </a:solidFill>
              </a:rPr>
              <a:t>function</a:t>
            </a:r>
            <a:endParaRPr lang="en-US" altLang="en-US" dirty="0"/>
          </a:p>
          <a:p>
            <a:r>
              <a:rPr lang="en-US" altLang="en-US" dirty="0"/>
              <a:t>Hash function </a:t>
            </a:r>
            <a:r>
              <a:rPr lang="en-US" altLang="en-US" i="1" dirty="0"/>
              <a:t>h</a:t>
            </a:r>
            <a:r>
              <a:rPr lang="en-US" altLang="en-US" dirty="0"/>
              <a:t> is a function from the set of all search-key values </a:t>
            </a:r>
            <a:r>
              <a:rPr lang="en-US" altLang="en-US" i="1" dirty="0"/>
              <a:t>K</a:t>
            </a:r>
            <a:r>
              <a:rPr lang="en-US" altLang="en-US" dirty="0"/>
              <a:t> to the set of all bucket addresses </a:t>
            </a:r>
            <a:r>
              <a:rPr lang="en-US" altLang="en-US" i="1" dirty="0"/>
              <a:t>B.</a:t>
            </a:r>
          </a:p>
          <a:p>
            <a:r>
              <a:rPr lang="en-US" altLang="en-US" dirty="0"/>
              <a:t>Hash function is used to locate entries for access, insertion as well as deletion.</a:t>
            </a:r>
          </a:p>
          <a:p>
            <a:r>
              <a:rPr lang="en-US" altLang="en-US" dirty="0"/>
              <a:t>Entries with different search-key values may be mapped to the same bucket; thus entire bucket has to be searched sequentially to locate an entry. </a:t>
            </a:r>
          </a:p>
          <a:p>
            <a:r>
              <a:rPr lang="en-US" altLang="en-US" dirty="0"/>
              <a:t>In a </a:t>
            </a:r>
            <a:r>
              <a:rPr lang="en-US" altLang="en-US" b="1" dirty="0">
                <a:solidFill>
                  <a:srgbClr val="002060"/>
                </a:solidFill>
              </a:rPr>
              <a:t>hash index</a:t>
            </a:r>
            <a:r>
              <a:rPr lang="en-US" altLang="en-US" dirty="0"/>
              <a:t>, buckets store entries with pointers to records</a:t>
            </a:r>
          </a:p>
          <a:p>
            <a:r>
              <a:rPr lang="en-US" altLang="en-US" dirty="0"/>
              <a:t>In a </a:t>
            </a:r>
            <a:r>
              <a:rPr lang="en-US" altLang="en-US" b="1" dirty="0">
                <a:solidFill>
                  <a:srgbClr val="002060"/>
                </a:solidFill>
              </a:rPr>
              <a:t>hash file-organization </a:t>
            </a:r>
            <a:r>
              <a:rPr lang="en-US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buckets store records</a:t>
            </a:r>
          </a:p>
        </p:txBody>
      </p:sp>
    </p:spTree>
    <p:extLst>
      <p:ext uri="{BB962C8B-B14F-4D97-AF65-F5344CB8AC3E}">
        <p14:creationId xmlns:p14="http://schemas.microsoft.com/office/powerpoint/2010/main" val="23627141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02" name="Rectangle 2">
            <a:extLst>
              <a:ext uri="{FF2B5EF4-FFF2-40B4-BE49-F238E27FC236}">
                <a16:creationId xmlns:a16="http://schemas.microsoft.com/office/drawing/2014/main" id="{279E72F7-D3A3-4E47-9DCA-7CDF97CE41A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713310" y="0"/>
            <a:ext cx="6057900" cy="597695"/>
          </a:xfrm>
        </p:spPr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Handling of Bucket Overflows (Cont.)</a:t>
            </a:r>
          </a:p>
        </p:txBody>
      </p:sp>
      <p:sp>
        <p:nvSpPr>
          <p:cNvPr id="112643" name="Rectangle 3">
            <a:extLst>
              <a:ext uri="{FF2B5EF4-FFF2-40B4-BE49-F238E27FC236}">
                <a16:creationId xmlns:a16="http://schemas.microsoft.com/office/drawing/2014/main" id="{72707851-F199-458F-9740-4660D004E83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713310" y="851297"/>
            <a:ext cx="5847159" cy="3657600"/>
          </a:xfrm>
        </p:spPr>
        <p:txBody>
          <a:bodyPr/>
          <a:lstStyle/>
          <a:p>
            <a:r>
              <a:rPr lang="en-US" altLang="en-US" b="1" dirty="0">
                <a:solidFill>
                  <a:srgbClr val="002060"/>
                </a:solidFill>
              </a:rPr>
              <a:t>Overflow chaining</a:t>
            </a:r>
            <a:r>
              <a:rPr lang="en-US" altLang="en-US" dirty="0">
                <a:solidFill>
                  <a:srgbClr val="002060"/>
                </a:solidFill>
              </a:rPr>
              <a:t> </a:t>
            </a:r>
            <a:r>
              <a:rPr lang="en-US" altLang="en-US" dirty="0"/>
              <a:t>– the overflow buckets of a given bucket are chained together in a linked list.</a:t>
            </a:r>
          </a:p>
          <a:p>
            <a:r>
              <a:rPr lang="en-US" altLang="en-US" dirty="0"/>
              <a:t>Above scheme is called </a:t>
            </a:r>
            <a:r>
              <a:rPr lang="en-US" altLang="en-US" b="1" dirty="0">
                <a:solidFill>
                  <a:srgbClr val="002060"/>
                </a:solidFill>
              </a:rPr>
              <a:t>closed addressing (</a:t>
            </a:r>
            <a:r>
              <a:rPr lang="en-US" altLang="en-US" dirty="0">
                <a:solidFill>
                  <a:srgbClr val="000000"/>
                </a:solidFill>
              </a:rPr>
              <a:t>also called </a:t>
            </a:r>
            <a:r>
              <a:rPr lang="en-US" altLang="en-US" b="1" dirty="0">
                <a:solidFill>
                  <a:srgbClr val="002060"/>
                </a:solidFill>
              </a:rPr>
              <a:t>closed hashing </a:t>
            </a:r>
            <a:r>
              <a:rPr lang="en-US" altLang="en-US" b="1" dirty="0"/>
              <a:t>or </a:t>
            </a:r>
            <a:r>
              <a:rPr lang="en-US" altLang="en-US" b="1" dirty="0">
                <a:solidFill>
                  <a:srgbClr val="002060"/>
                </a:solidFill>
              </a:rPr>
              <a:t>open hashing </a:t>
            </a:r>
            <a:r>
              <a:rPr lang="en-US" altLang="en-US" dirty="0"/>
              <a:t>depending on the book you use</a:t>
            </a:r>
            <a:r>
              <a:rPr lang="en-US" altLang="en-US" b="1" dirty="0">
                <a:solidFill>
                  <a:srgbClr val="002060"/>
                </a:solidFill>
              </a:rPr>
              <a:t>)</a:t>
            </a:r>
            <a:r>
              <a:rPr lang="en-US" altLang="en-US" dirty="0"/>
              <a:t>  </a:t>
            </a:r>
          </a:p>
          <a:p>
            <a:pPr lvl="1"/>
            <a:r>
              <a:rPr lang="en-US" altLang="en-US" dirty="0"/>
              <a:t>An alternative, called </a:t>
            </a:r>
            <a:br>
              <a:rPr lang="en-US" altLang="en-US" dirty="0"/>
            </a:br>
            <a:r>
              <a:rPr lang="en-US" altLang="en-US" b="1" dirty="0">
                <a:solidFill>
                  <a:srgbClr val="002060"/>
                </a:solidFill>
              </a:rPr>
              <a:t>open addressing </a:t>
            </a:r>
            <a:br>
              <a:rPr lang="en-US" altLang="en-US" b="1" dirty="0">
                <a:solidFill>
                  <a:srgbClr val="002060"/>
                </a:solidFill>
              </a:rPr>
            </a:br>
            <a:r>
              <a:rPr lang="en-US" altLang="en-US" b="1" dirty="0">
                <a:solidFill>
                  <a:srgbClr val="002060"/>
                </a:solidFill>
              </a:rPr>
              <a:t>(</a:t>
            </a:r>
            <a:r>
              <a:rPr lang="en-US" altLang="en-US" dirty="0"/>
              <a:t>also called </a:t>
            </a:r>
            <a:br>
              <a:rPr lang="en-US" altLang="en-US" dirty="0"/>
            </a:br>
            <a:r>
              <a:rPr lang="en-US" altLang="en-US" b="1" dirty="0">
                <a:solidFill>
                  <a:srgbClr val="002060"/>
                </a:solidFill>
              </a:rPr>
              <a:t>open hashing </a:t>
            </a:r>
            <a:r>
              <a:rPr lang="en-US" altLang="en-US" dirty="0"/>
              <a:t>or</a:t>
            </a:r>
            <a:r>
              <a:rPr lang="en-US" altLang="en-US" b="1" dirty="0"/>
              <a:t> </a:t>
            </a:r>
            <a:br>
              <a:rPr lang="en-US" altLang="en-US" b="1" dirty="0"/>
            </a:br>
            <a:r>
              <a:rPr lang="en-US" altLang="en-US" b="1" dirty="0">
                <a:solidFill>
                  <a:srgbClr val="002060"/>
                </a:solidFill>
              </a:rPr>
              <a:t>closed hashing </a:t>
            </a:r>
            <a:br>
              <a:rPr lang="en-US" altLang="en-US" b="1" dirty="0">
                <a:solidFill>
                  <a:srgbClr val="0000FF"/>
                </a:solidFill>
              </a:rPr>
            </a:br>
            <a:r>
              <a:rPr lang="en-US" altLang="en-US" dirty="0"/>
              <a:t>depending on the                                                                                    book you use) which                                                                           does not use over-                                                                                     flow buckets, is not                                                                         suitable for database                                                                               applications.</a:t>
            </a:r>
          </a:p>
          <a:p>
            <a:endParaRPr lang="en-US" altLang="en-US" dirty="0"/>
          </a:p>
        </p:txBody>
      </p:sp>
      <p:pic>
        <p:nvPicPr>
          <p:cNvPr id="112644" name="Picture 6">
            <a:extLst>
              <a:ext uri="{FF2B5EF4-FFF2-40B4-BE49-F238E27FC236}">
                <a16:creationId xmlns:a16="http://schemas.microsoft.com/office/drawing/2014/main" id="{15758074-D6CE-40EA-AEF2-7A68D90B61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8447" y="1896661"/>
            <a:ext cx="3436083" cy="2458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699474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7458" name="Rectangle 2">
            <a:extLst>
              <a:ext uri="{FF2B5EF4-FFF2-40B4-BE49-F238E27FC236}">
                <a16:creationId xmlns:a16="http://schemas.microsoft.com/office/drawing/2014/main" id="{8A3B5075-8130-4281-882A-D976C0672A5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Example of Hash File Organization </a:t>
            </a:r>
          </a:p>
        </p:txBody>
      </p:sp>
      <p:sp>
        <p:nvSpPr>
          <p:cNvPr id="108547" name="Text Box 3">
            <a:extLst>
              <a:ext uri="{FF2B5EF4-FFF2-40B4-BE49-F238E27FC236}">
                <a16:creationId xmlns:a16="http://schemas.microsoft.com/office/drawing/2014/main" id="{4BAE5A9F-1290-412E-968C-F49355AF34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68623" y="834615"/>
            <a:ext cx="5226324" cy="2885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35000"/>
              </a:spcBef>
              <a:buClr>
                <a:schemeClr val="tx2"/>
              </a:buClr>
              <a:buSzPct val="90000"/>
              <a:buFont typeface="Monotype Sorts" pitchFamily="-65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chemeClr val="folHlink"/>
              </a:buClr>
              <a:buSzPct val="80000"/>
              <a:buFont typeface="Monotype Sorts" pitchFamily="-65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33CC33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Font typeface="Times New Roman" panose="02020603050405020304" pitchFamily="18" charset="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Monotype Sorts" pitchFamily="-65" charset="2"/>
              <a:buNone/>
              <a:tabLst/>
              <a:defRPr/>
            </a:pPr>
            <a:r>
              <a:rPr kumimoji="0" lang="en-US" altLang="en-US" sz="12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Hash file organization of </a:t>
            </a:r>
            <a:r>
              <a:rPr kumimoji="0" lang="en-US" altLang="en-US" sz="1275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instructor</a:t>
            </a:r>
            <a:r>
              <a:rPr kumimoji="0" lang="en-US" altLang="en-US" sz="12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 file, using </a:t>
            </a:r>
            <a:r>
              <a:rPr kumimoji="0" lang="en-US" altLang="en-US" sz="1275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dept_name </a:t>
            </a:r>
            <a:r>
              <a:rPr kumimoji="0" lang="en-US" altLang="en-US" sz="12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as key.</a:t>
            </a:r>
          </a:p>
        </p:txBody>
      </p:sp>
      <p:pic>
        <p:nvPicPr>
          <p:cNvPr id="108548" name="Picture 6">
            <a:extLst>
              <a:ext uri="{FF2B5EF4-FFF2-40B4-BE49-F238E27FC236}">
                <a16:creationId xmlns:a16="http://schemas.microsoft.com/office/drawing/2014/main" id="{3298B221-151A-44EB-AECB-B6F776393F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9610" y="1269061"/>
            <a:ext cx="4220765" cy="333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719963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9746" name="Rectangle 2">
            <a:extLst>
              <a:ext uri="{FF2B5EF4-FFF2-40B4-BE49-F238E27FC236}">
                <a16:creationId xmlns:a16="http://schemas.microsoft.com/office/drawing/2014/main" id="{9EB85E01-AB48-4CA9-A569-E29B02BAC6C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Deficiencies of Static Hashing</a:t>
            </a:r>
          </a:p>
        </p:txBody>
      </p:sp>
      <p:sp>
        <p:nvSpPr>
          <p:cNvPr id="120835" name="Rectangle 3">
            <a:extLst>
              <a:ext uri="{FF2B5EF4-FFF2-40B4-BE49-F238E27FC236}">
                <a16:creationId xmlns:a16="http://schemas.microsoft.com/office/drawing/2014/main" id="{7141BECF-8644-459C-B0A2-A3A738C2250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818085" y="851297"/>
            <a:ext cx="5656913" cy="3257550"/>
          </a:xfrm>
        </p:spPr>
        <p:txBody>
          <a:bodyPr/>
          <a:lstStyle/>
          <a:p>
            <a:r>
              <a:rPr lang="en-US" altLang="en-US" dirty="0"/>
              <a:t>In static hashing, function </a:t>
            </a:r>
            <a:r>
              <a:rPr lang="en-US" altLang="en-US" i="1" dirty="0"/>
              <a:t>h</a:t>
            </a:r>
            <a:r>
              <a:rPr lang="en-US" altLang="en-US" dirty="0"/>
              <a:t> maps search-key values to a fixed set of </a:t>
            </a:r>
            <a:r>
              <a:rPr lang="en-US" altLang="en-US" i="1" dirty="0"/>
              <a:t>B</a:t>
            </a:r>
            <a:r>
              <a:rPr lang="en-US" altLang="en-US" dirty="0"/>
              <a:t> of bucket addresses. Databases grow or shrink with time. </a:t>
            </a:r>
          </a:p>
          <a:p>
            <a:pPr lvl="1"/>
            <a:r>
              <a:rPr lang="en-US" altLang="en-US" dirty="0"/>
              <a:t>If initial number of buckets is too small, and file grows, performance will degrade due to too much overflows.</a:t>
            </a:r>
          </a:p>
          <a:p>
            <a:pPr lvl="1"/>
            <a:r>
              <a:rPr lang="en-US" altLang="en-US" dirty="0"/>
              <a:t>If space is allocated for anticipated growth, a significant amount of space will be wasted initially (and buckets will be </a:t>
            </a:r>
            <a:r>
              <a:rPr lang="en-US" altLang="en-US" dirty="0" err="1"/>
              <a:t>underfull</a:t>
            </a:r>
            <a:r>
              <a:rPr lang="en-US" altLang="en-US" dirty="0"/>
              <a:t>).</a:t>
            </a:r>
          </a:p>
          <a:p>
            <a:pPr lvl="1"/>
            <a:r>
              <a:rPr lang="en-US" altLang="en-US" dirty="0"/>
              <a:t>If database shrinks, again space will be wasted.</a:t>
            </a:r>
          </a:p>
          <a:p>
            <a:r>
              <a:rPr lang="en-US" altLang="en-US" dirty="0"/>
              <a:t>One solution: periodic re-organization of the file with a new hash function</a:t>
            </a:r>
          </a:p>
          <a:p>
            <a:pPr lvl="1"/>
            <a:r>
              <a:rPr lang="en-US" altLang="en-US" dirty="0"/>
              <a:t>Expensive, disrupts normal operations</a:t>
            </a:r>
          </a:p>
          <a:p>
            <a:r>
              <a:rPr lang="en-US" altLang="en-US" dirty="0"/>
              <a:t>Better solution: allow the number of buckets to be modified dynamically. </a:t>
            </a:r>
          </a:p>
        </p:txBody>
      </p:sp>
    </p:spTree>
    <p:extLst>
      <p:ext uri="{BB962C8B-B14F-4D97-AF65-F5344CB8AC3E}">
        <p14:creationId xmlns:p14="http://schemas.microsoft.com/office/powerpoint/2010/main" val="4830469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Show the Simulator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3DA582E-19EA-AD4E-9C58-1C4C48D5AC23}"/>
              </a:ext>
            </a:extLst>
          </p:cNvPr>
          <p:cNvSpPr/>
          <p:nvPr/>
        </p:nvSpPr>
        <p:spPr>
          <a:xfrm>
            <a:off x="609600" y="1657350"/>
            <a:ext cx="80772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  <a:hlinkClick r:id="rId2"/>
              </a:rPr>
              <a:t>http://iswsa.acm.org/mphf/openDSAPerfectHashAnimation/perfectHashAV.html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  <a:hlinkClick r:id="rId3"/>
              </a:rPr>
              <a:t>https://opendsa-server.cs.vt.edu/ODSA/AV/Development/hashAV.html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125507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Picture 11" descr="16x9_BG-08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pic>
        <p:nvPicPr>
          <p:cNvPr id="10243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8">
            <a:extLst>
              <a:ext uri="{FF2B5EF4-FFF2-40B4-BE49-F238E27FC236}">
                <a16:creationId xmlns:a16="http://schemas.microsoft.com/office/drawing/2014/main" id="{1D58FBE9-F83E-6849-8671-F38777A2B1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733550"/>
            <a:ext cx="91440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40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Query Processing</a:t>
            </a: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2018028D-F7E9-1E97-DF0D-AC9F90B197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695825"/>
            <a:ext cx="6781800" cy="350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057C3CF-FEF9-2D44-911E-86B89DEEE20D}" type="slidenum">
              <a:rPr kumimoji="0" lang="en-US" altLang="en-US" sz="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457200" rtl="0" eaLnBrk="1" fontAlgn="base" latinLnBrk="0" hangingPunct="1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r>
              <a:rPr kumimoji="0" lang="en-US" alt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</a:t>
            </a:r>
            <a:r>
              <a:rPr kumimoji="0" lang="en-US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|</a:t>
            </a:r>
            <a:r>
              <a:rPr kumimoji="0" lang="en-US" alt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W4111-02024F-9-Module-II(3)-</a:t>
            </a:r>
            <a:r>
              <a:rPr kumimoji="0" lang="en-US" altLang="en-US" sz="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NoSql</a:t>
            </a:r>
            <a:r>
              <a:rPr kumimoji="0" lang="en-US" alt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(3)				© Donald F. Ferguson, 2024</a:t>
            </a:r>
            <a:endParaRPr kumimoji="0" lang="en-US" altLang="en-US" sz="8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612005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A9EACE-A6DC-C0CB-44FA-A5D36A4889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7" name="Picture 1" descr="16x9_grey.jpg">
            <a:extLst>
              <a:ext uri="{FF2B5EF4-FFF2-40B4-BE49-F238E27FC236}">
                <a16:creationId xmlns:a16="http://schemas.microsoft.com/office/drawing/2014/main" id="{25F64AB0-0CEA-6E28-E063-400312AF85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85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6B32FAD-AD9B-12B8-D743-F2FACDB15C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pic>
        <p:nvPicPr>
          <p:cNvPr id="9219" name="Picture 7">
            <a:extLst>
              <a:ext uri="{FF2B5EF4-FFF2-40B4-BE49-F238E27FC236}">
                <a16:creationId xmlns:a16="http://schemas.microsoft.com/office/drawing/2014/main" id="{6ED95A10-D410-74F2-42AA-5D452280C4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0" name="TextBox 8">
            <a:extLst>
              <a:ext uri="{FF2B5EF4-FFF2-40B4-BE49-F238E27FC236}">
                <a16:creationId xmlns:a16="http://schemas.microsoft.com/office/drawing/2014/main" id="{68B0D1E8-41E3-7A62-865B-F590BC158A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733550"/>
            <a:ext cx="9144000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4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Overview</a:t>
            </a:r>
            <a:endParaRPr kumimoji="0" lang="en-US" altLang="en-US" sz="28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2" name="TextBox 9">
            <a:extLst>
              <a:ext uri="{FF2B5EF4-FFF2-40B4-BE49-F238E27FC236}">
                <a16:creationId xmlns:a16="http://schemas.microsoft.com/office/drawing/2014/main" id="{11CE2A10-0CF4-1974-E88D-971275192D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695825"/>
            <a:ext cx="6781800" cy="350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defTabSz="91440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057C3CF-FEF9-2D44-911E-86B89DEEE20D}" type="slidenum">
              <a:rPr kumimoji="0" lang="en-US" altLang="en-US" sz="8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</a:rPr>
              <a:pPr marL="0" marR="0" lvl="0" indent="0" defTabSz="914400" eaLnBrk="1" fontAlgn="auto" latinLnBrk="0" hangingPunct="1">
                <a:lnSpc>
                  <a:spcPts val="24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r>
              <a:rPr kumimoji="0" lang="en-US" altLang="en-US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</a:rPr>
              <a:t> </a:t>
            </a:r>
            <a:r>
              <a:rPr kumimoji="0" lang="en-US" altLang="en-US" sz="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</a:rPr>
              <a:t>|</a:t>
            </a:r>
            <a:r>
              <a:rPr kumimoji="0" lang="en-US" altLang="en-US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</a:rPr>
              <a:t> W4111-02024F-9-Module-II(3)-</a:t>
            </a:r>
            <a:r>
              <a:rPr kumimoji="0" lang="en-US" altLang="en-US" sz="800" b="1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</a:rPr>
              <a:t>NoSql</a:t>
            </a:r>
            <a:r>
              <a:rPr kumimoji="0" lang="en-US" altLang="en-US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</a:rPr>
              <a:t>(3)			© Donald F. Ferguson, 2024</a:t>
            </a:r>
            <a:endParaRPr kumimoji="0" lang="en-US" altLang="en-US" sz="800" b="0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215064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Query Compilation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514350"/>
            <a:ext cx="6845300" cy="2209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100" y="2488752"/>
            <a:ext cx="6616700" cy="2159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733800" y="514350"/>
            <a:ext cx="63246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Amazon Ember" charset="0"/>
                <a:ea typeface="ＭＳ Ｐゴシック" charset="-128"/>
                <a:cs typeface="+mn-cs"/>
              </a:rPr>
              <a:t>Database Systems: The Complete Book (2nd Edition) 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555555"/>
                </a:solidFill>
                <a:effectLst/>
                <a:uLnTx/>
                <a:uFillTx/>
                <a:latin typeface="Amazon Ember" charset="0"/>
                <a:ea typeface="ＭＳ Ｐゴシック" charset="-128"/>
                <a:cs typeface="+mn-cs"/>
              </a:rPr>
              <a:t>2nd Edition</a:t>
            </a:r>
            <a:endParaRPr kumimoji="0" lang="en-US" sz="1100" b="1" i="0" u="none" strike="noStrike" kern="1200" cap="none" spc="0" normalizeH="0" baseline="0" noProof="0" dirty="0">
              <a:ln>
                <a:noFill/>
              </a:ln>
              <a:solidFill>
                <a:srgbClr val="111111"/>
              </a:solidFill>
              <a:effectLst/>
              <a:uLnTx/>
              <a:uFillTx/>
              <a:latin typeface="Amazon Ember" charset="0"/>
              <a:ea typeface="ＭＳ Ｐゴシック" charset="-128"/>
              <a:cs typeface="+mn-cs"/>
            </a:endParaRPr>
          </a:p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Amazon Ember" charset="0"/>
                <a:ea typeface="ＭＳ Ｐゴシック" charset="-128"/>
                <a:cs typeface="+mn-cs"/>
              </a:rPr>
              <a:t>by 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66C0"/>
                </a:solidFill>
                <a:effectLst/>
                <a:uLnTx/>
                <a:uFillTx/>
                <a:latin typeface="Amazon Ember" charset="0"/>
                <a:ea typeface="ＭＳ Ｐゴシック" charset="-128"/>
                <a:cs typeface="+mn-cs"/>
                <a:hlinkClick r:id="rId4"/>
              </a:rPr>
              <a:t>Hector Garcia-Molina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Amazon Ember" charset="0"/>
                <a:ea typeface="ＭＳ Ｐゴシック" charset="-128"/>
                <a:cs typeface="+mn-cs"/>
              </a:rPr>
              <a:t> 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555555"/>
                </a:solidFill>
                <a:effectLst/>
                <a:uLnTx/>
                <a:uFillTx/>
                <a:latin typeface="Amazon Ember" charset="0"/>
                <a:ea typeface="ＭＳ Ｐゴシック" charset="-128"/>
                <a:cs typeface="+mn-cs"/>
              </a:rPr>
              <a:t>(Author), 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66C0"/>
                </a:solidFill>
                <a:effectLst/>
                <a:uLnTx/>
                <a:uFillTx/>
                <a:latin typeface="Amazon Ember" charset="0"/>
                <a:ea typeface="ＭＳ Ｐゴシック" charset="-128"/>
                <a:cs typeface="+mn-cs"/>
                <a:hlinkClick r:id="rId5"/>
              </a:rPr>
              <a:t>Jeffrey D. Ullman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Amazon Ember" charset="0"/>
                <a:ea typeface="ＭＳ Ｐゴシック" charset="-128"/>
                <a:cs typeface="+mn-cs"/>
              </a:rPr>
              <a:t> 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555555"/>
                </a:solidFill>
                <a:effectLst/>
                <a:uLnTx/>
                <a:uFillTx/>
                <a:latin typeface="Amazon Ember" charset="0"/>
                <a:ea typeface="ＭＳ Ｐゴシック" charset="-128"/>
                <a:cs typeface="+mn-cs"/>
              </a:rPr>
              <a:t>(Author), 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66C0"/>
                </a:solidFill>
                <a:effectLst/>
                <a:uLnTx/>
                <a:uFillTx/>
                <a:latin typeface="Amazon Ember" charset="0"/>
                <a:ea typeface="ＭＳ Ｐゴシック" charset="-128"/>
                <a:cs typeface="+mn-cs"/>
                <a:hlinkClick r:id="rId6"/>
              </a:rPr>
              <a:t>Jennifer Widom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Amazon Ember" charset="0"/>
                <a:ea typeface="ＭＳ Ｐゴシック" charset="-128"/>
                <a:cs typeface="+mn-cs"/>
              </a:rPr>
              <a:t> 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555555"/>
                </a:solidFill>
                <a:effectLst/>
                <a:uLnTx/>
                <a:uFillTx/>
                <a:latin typeface="Amazon Ember" charset="0"/>
                <a:ea typeface="ＭＳ Ｐゴシック" charset="-128"/>
                <a:cs typeface="+mn-cs"/>
              </a:rPr>
              <a:t>(Author)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111111"/>
              </a:solidFill>
              <a:effectLst/>
              <a:uLnTx/>
              <a:uFillTx/>
              <a:latin typeface="Amazon Ember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022883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154" name="Rectangle 2">
            <a:extLst>
              <a:ext uri="{FF2B5EF4-FFF2-40B4-BE49-F238E27FC236}">
                <a16:creationId xmlns:a16="http://schemas.microsoft.com/office/drawing/2014/main" id="{C4F7EECF-E672-4EC7-A229-C16B8BBFB5E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  <a:ea typeface="MS PGothic" panose="020B0600070205080204" pitchFamily="34" charset="-128"/>
              </a:rPr>
              <a:t>Basic Steps in Query Processing</a:t>
            </a:r>
          </a:p>
        </p:txBody>
      </p:sp>
      <p:sp>
        <p:nvSpPr>
          <p:cNvPr id="9219" name="Rectangle 3">
            <a:extLst>
              <a:ext uri="{FF2B5EF4-FFF2-40B4-BE49-F238E27FC236}">
                <a16:creationId xmlns:a16="http://schemas.microsoft.com/office/drawing/2014/main" id="{2D2522C3-D90D-4FC0-8084-00D0088674AB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768876" y="820342"/>
            <a:ext cx="5194403" cy="921230"/>
          </a:xfrm>
        </p:spPr>
        <p:txBody>
          <a:bodyPr/>
          <a:lstStyle/>
          <a:p>
            <a:pPr>
              <a:buFont typeface="Monotype Sorts" pitchFamily="-65" charset="2"/>
              <a:buNone/>
            </a:pPr>
            <a:r>
              <a:rPr lang="en-US" altLang="en-US" dirty="0">
                <a:ea typeface="MS PGothic" panose="020B0600070205080204" pitchFamily="34" charset="-128"/>
              </a:rPr>
              <a:t>1.	Parsing and translation</a:t>
            </a:r>
          </a:p>
          <a:p>
            <a:pPr>
              <a:buFont typeface="Monotype Sorts" pitchFamily="-65" charset="2"/>
              <a:buNone/>
            </a:pPr>
            <a:r>
              <a:rPr lang="en-US" altLang="en-US" dirty="0">
                <a:ea typeface="MS PGothic" panose="020B0600070205080204" pitchFamily="34" charset="-128"/>
              </a:rPr>
              <a:t>2.	Optimization</a:t>
            </a:r>
          </a:p>
          <a:p>
            <a:pPr>
              <a:buFont typeface="Monotype Sorts" pitchFamily="-65" charset="2"/>
              <a:buNone/>
            </a:pPr>
            <a:r>
              <a:rPr lang="en-US" altLang="en-US" dirty="0">
                <a:ea typeface="MS PGothic" panose="020B0600070205080204" pitchFamily="34" charset="-128"/>
              </a:rPr>
              <a:t>3.	Evaluation</a:t>
            </a:r>
          </a:p>
        </p:txBody>
      </p:sp>
      <p:pic>
        <p:nvPicPr>
          <p:cNvPr id="9220" name="Picture 11">
            <a:extLst>
              <a:ext uri="{FF2B5EF4-FFF2-40B4-BE49-F238E27FC236}">
                <a16:creationId xmlns:a16="http://schemas.microsoft.com/office/drawing/2014/main" id="{CDACD50C-619F-4E1E-97A1-AEC99C2D45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6042" y="1724453"/>
            <a:ext cx="4391840" cy="26374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advTm="1520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14B778D-CDAB-9C08-6199-9F3E3FF1F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Query Processing</a:t>
            </a:r>
          </a:p>
        </p:txBody>
      </p:sp>
      <p:pic>
        <p:nvPicPr>
          <p:cNvPr id="4" name="Picture 11">
            <a:extLst>
              <a:ext uri="{FF2B5EF4-FFF2-40B4-BE49-F238E27FC236}">
                <a16:creationId xmlns:a16="http://schemas.microsoft.com/office/drawing/2014/main" id="{924A7746-830B-2263-2CF0-EF5D2D5F89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749" y="525235"/>
            <a:ext cx="2895600" cy="1738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0946A29-BCC5-C7DE-5A7D-F3DCB6ECC4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200" y="586165"/>
            <a:ext cx="3861987" cy="1295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355BFB7-94B8-0209-0A5D-DD362648A1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749" y="2345037"/>
            <a:ext cx="2575898" cy="2207913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ECF309E-C087-ADCA-104E-7163793781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1455" y="2230388"/>
            <a:ext cx="5257800" cy="2437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65C5A09-7EF2-76B5-8E2F-8CA278076EA6}"/>
              </a:ext>
            </a:extLst>
          </p:cNvPr>
          <p:cNvCxnSpPr>
            <a:endCxn id="5" idx="1"/>
          </p:cNvCxnSpPr>
          <p:nvPr/>
        </p:nvCxnSpPr>
        <p:spPr>
          <a:xfrm>
            <a:off x="3093349" y="1233865"/>
            <a:ext cx="1173851" cy="0"/>
          </a:xfrm>
          <a:prstGeom prst="straightConnector1">
            <a:avLst/>
          </a:prstGeom>
          <a:ln w="57150"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E0C8711-853B-1A31-29AC-4E4C14E032A1}"/>
              </a:ext>
            </a:extLst>
          </p:cNvPr>
          <p:cNvCxnSpPr>
            <a:cxnSpLocks/>
          </p:cNvCxnSpPr>
          <p:nvPr/>
        </p:nvCxnSpPr>
        <p:spPr>
          <a:xfrm flipH="1">
            <a:off x="2819400" y="1941039"/>
            <a:ext cx="1447800" cy="1087911"/>
          </a:xfrm>
          <a:prstGeom prst="straightConnector1">
            <a:avLst/>
          </a:prstGeom>
          <a:ln w="57150"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DE6F077-871C-71AB-639E-26B758F547C5}"/>
              </a:ext>
            </a:extLst>
          </p:cNvPr>
          <p:cNvCxnSpPr>
            <a:cxnSpLocks/>
          </p:cNvCxnSpPr>
          <p:nvPr/>
        </p:nvCxnSpPr>
        <p:spPr>
          <a:xfrm>
            <a:off x="2819400" y="3448992"/>
            <a:ext cx="1276351" cy="59842"/>
          </a:xfrm>
          <a:prstGeom prst="straightConnector1">
            <a:avLst/>
          </a:prstGeom>
          <a:ln w="57150"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23156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9EF38D6-245E-993A-BE8D-F0C16753BD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18D59DA-513E-5302-2AEA-B927999B0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</p:spTree>
    <p:extLst>
      <p:ext uri="{BB962C8B-B14F-4D97-AF65-F5344CB8AC3E}">
        <p14:creationId xmlns:p14="http://schemas.microsoft.com/office/powerpoint/2010/main" val="4991036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/>
              <a:t>Parser/Translator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/>
              <a:t>Verifies syntax correctness and generates a </a:t>
            </a:r>
            <a:r>
              <a:rPr lang="en-US" i="1" dirty="0"/>
              <a:t>parse tree.</a:t>
            </a:r>
            <a:endParaRPr lang="en-US" dirty="0"/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/>
              <a:t>Converts to </a:t>
            </a:r>
            <a:r>
              <a:rPr lang="en-US" i="1" dirty="0"/>
              <a:t>logical</a:t>
            </a:r>
            <a:r>
              <a:rPr lang="en-US" dirty="0"/>
              <a:t> </a:t>
            </a:r>
            <a:r>
              <a:rPr lang="en-US" i="1" dirty="0"/>
              <a:t>plan tree</a:t>
            </a:r>
            <a:r>
              <a:rPr lang="en-US" dirty="0"/>
              <a:t> that defines how to execute the query.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/>
              <a:t>Tree nodes are </a:t>
            </a:r>
            <a:r>
              <a:rPr lang="en-US" i="1" dirty="0"/>
              <a:t>operator(tables, parameters)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/>
              <a:t>Edges are the flow of data “up the tree” from node to node.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/>
              <a:t>Optimizer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/>
              <a:t>Modifies the logical plan to define an improved execution.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/>
              <a:t>Query rewrite/transformation.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/>
              <a:t>Determines </a:t>
            </a:r>
            <a:r>
              <a:rPr lang="en-US" i="1" dirty="0"/>
              <a:t>how</a:t>
            </a:r>
            <a:r>
              <a:rPr lang="en-US" dirty="0"/>
              <a:t> to choose among multiple implementations of operators.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/>
              <a:t>Engine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/>
              <a:t>Executes the plan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dirty="0"/>
              <a:t>May modify the plan to </a:t>
            </a:r>
            <a:r>
              <a:rPr lang="en-US" i="1" dirty="0"/>
              <a:t>optimize</a:t>
            </a:r>
            <a:r>
              <a:rPr lang="en-US" dirty="0"/>
              <a:t> execution, e.g. using indexes.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Parsing and Execution</a:t>
            </a:r>
          </a:p>
        </p:txBody>
      </p:sp>
    </p:spTree>
    <p:extLst>
      <p:ext uri="{BB962C8B-B14F-4D97-AF65-F5344CB8AC3E}">
        <p14:creationId xmlns:p14="http://schemas.microsoft.com/office/powerpoint/2010/main" val="5016312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A83DA03-D2C5-49B2-420C-131545F9E2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EXPLAIN Example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FFCBCC-38AF-4480-4982-972C4C2C29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68" y="511092"/>
            <a:ext cx="5791200" cy="2959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A15BFE1-891A-B3C0-7CE8-896F978C02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3212" y="1428750"/>
            <a:ext cx="5155804" cy="313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4266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178" name="Rectangle 2">
            <a:extLst>
              <a:ext uri="{FF2B5EF4-FFF2-40B4-BE49-F238E27FC236}">
                <a16:creationId xmlns:a16="http://schemas.microsoft.com/office/drawing/2014/main" id="{4E89BB60-2D0A-430C-B904-1D17058D3C8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  <a:ea typeface="MS PGothic" panose="020B0600070205080204" pitchFamily="34" charset="-128"/>
              </a:rPr>
              <a:t>Basic Steps in Query Processing (Cont.)</a:t>
            </a:r>
          </a:p>
        </p:txBody>
      </p:sp>
      <p:sp>
        <p:nvSpPr>
          <p:cNvPr id="11267" name="Rectangle 3">
            <a:extLst>
              <a:ext uri="{FF2B5EF4-FFF2-40B4-BE49-F238E27FC236}">
                <a16:creationId xmlns:a16="http://schemas.microsoft.com/office/drawing/2014/main" id="{6428F809-F71E-403F-A785-3D6B01E4DD03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775535" y="862970"/>
            <a:ext cx="5602834" cy="2575056"/>
          </a:xfrm>
        </p:spPr>
        <p:txBody>
          <a:bodyPr/>
          <a:lstStyle/>
          <a:p>
            <a:r>
              <a:rPr lang="en-US" altLang="en-US" dirty="0">
                <a:ea typeface="MS PGothic" panose="020B0600070205080204" pitchFamily="34" charset="-128"/>
              </a:rPr>
              <a:t>Parsing and translation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translate the query into its internal form.  This is then translated into relational algebra.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Parser checks syntax, verifies relations</a:t>
            </a:r>
          </a:p>
          <a:p>
            <a:r>
              <a:rPr lang="en-US" altLang="en-US" dirty="0">
                <a:ea typeface="MS PGothic" panose="020B0600070205080204" pitchFamily="34" charset="-128"/>
              </a:rPr>
              <a:t>Evaluation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The query-execution engine takes a query-evaluation plan, executes that plan, and returns the answers to the query.</a:t>
            </a:r>
          </a:p>
          <a:p>
            <a:pPr lvl="1"/>
            <a:endParaRPr lang="en-US" altLang="en-US" dirty="0">
              <a:ea typeface="MS PGothic" panose="020B0600070205080204" pitchFamily="34" charset="-128"/>
            </a:endParaRPr>
          </a:p>
        </p:txBody>
      </p:sp>
    </p:spTree>
  </p:cSld>
  <p:clrMapOvr>
    <a:masterClrMapping/>
  </p:clrMapOvr>
  <p:transition advTm="992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02" name="Rectangle 2">
            <a:extLst>
              <a:ext uri="{FF2B5EF4-FFF2-40B4-BE49-F238E27FC236}">
                <a16:creationId xmlns:a16="http://schemas.microsoft.com/office/drawing/2014/main" id="{701EDBC9-0803-4051-8741-608A2893CB9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719263" y="290648"/>
            <a:ext cx="6057900" cy="457200"/>
          </a:xfrm>
        </p:spPr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  <a:ea typeface="MS PGothic" panose="020B0600070205080204" pitchFamily="34" charset="-128"/>
              </a:rPr>
              <a:t>Basic Steps in Query Processing: Optimization</a:t>
            </a:r>
          </a:p>
        </p:txBody>
      </p:sp>
      <p:sp>
        <p:nvSpPr>
          <p:cNvPr id="13315" name="Rectangle 3">
            <a:extLst>
              <a:ext uri="{FF2B5EF4-FFF2-40B4-BE49-F238E27FC236}">
                <a16:creationId xmlns:a16="http://schemas.microsoft.com/office/drawing/2014/main" id="{0555D7EF-9E4A-4BE9-B712-A77059F3A004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772531" y="885548"/>
            <a:ext cx="5722442" cy="3102921"/>
          </a:xfrm>
        </p:spPr>
        <p:txBody>
          <a:bodyPr/>
          <a:lstStyle/>
          <a:p>
            <a:r>
              <a:rPr lang="en-US" altLang="en-US" dirty="0">
                <a:ea typeface="MS PGothic" panose="020B0600070205080204" pitchFamily="34" charset="-128"/>
              </a:rPr>
              <a:t>A relational algebra expression may have many equivalent expressions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E.g., </a:t>
            </a:r>
            <a:r>
              <a:rPr lang="en-US" altLang="en-US" sz="1425" dirty="0">
                <a:ea typeface="MS PGothic" panose="020B0600070205080204" pitchFamily="34" charset="-128"/>
                <a:sym typeface="Symbol" panose="05050102010706020507" pitchFamily="18" charset="2"/>
              </a:rPr>
              <a:t></a:t>
            </a:r>
            <a:r>
              <a:rPr lang="en-US" altLang="en-US" sz="1425" i="1" baseline="-25000" dirty="0">
                <a:ea typeface="MS PGothic" panose="020B0600070205080204" pitchFamily="34" charset="-128"/>
                <a:sym typeface="Symbol" panose="05050102010706020507" pitchFamily="18" charset="2"/>
              </a:rPr>
              <a:t>salary</a:t>
            </a:r>
            <a:r>
              <a:rPr lang="en-US" altLang="en-US" sz="1425" baseline="-25000" dirty="0">
                <a:ea typeface="MS PGothic" panose="020B0600070205080204" pitchFamily="34" charset="-128"/>
                <a:sym typeface="Symbol" panose="05050102010706020507" pitchFamily="18" charset="2"/>
              </a:rPr>
              <a:t>75000</a:t>
            </a:r>
            <a:r>
              <a:rPr lang="en-US" altLang="en-US" sz="1425" dirty="0">
                <a:ea typeface="MS PGothic" panose="020B0600070205080204" pitchFamily="34" charset="-128"/>
                <a:sym typeface="Symbol" panose="05050102010706020507" pitchFamily="18" charset="2"/>
              </a:rPr>
              <a:t>(</a:t>
            </a:r>
            <a:r>
              <a:rPr lang="en-US" altLang="en-US" sz="1425" i="1" baseline="-25000" dirty="0">
                <a:ea typeface="MS PGothic" panose="020B0600070205080204" pitchFamily="34" charset="-128"/>
                <a:sym typeface="Symbol" panose="05050102010706020507" pitchFamily="18" charset="2"/>
              </a:rPr>
              <a:t>salary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(</a:t>
            </a:r>
            <a:r>
              <a:rPr lang="en-US" altLang="en-US" i="1" dirty="0">
                <a:ea typeface="MS PGothic" panose="020B0600070205080204" pitchFamily="34" charset="-128"/>
                <a:sym typeface="Symbol" panose="05050102010706020507" pitchFamily="18" charset="2"/>
              </a:rPr>
              <a:t>instructor)) 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is equivalent to </a:t>
            </a:r>
            <a:b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</a:b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         </a:t>
            </a:r>
            <a:r>
              <a:rPr lang="en-US" altLang="en-US" sz="1425" dirty="0">
                <a:ea typeface="MS PGothic" panose="020B0600070205080204" pitchFamily="34" charset="-128"/>
                <a:sym typeface="Symbol" panose="05050102010706020507" pitchFamily="18" charset="2"/>
              </a:rPr>
              <a:t></a:t>
            </a:r>
            <a:r>
              <a:rPr lang="en-US" altLang="en-US" sz="1425" i="1" baseline="-25000" dirty="0">
                <a:ea typeface="MS PGothic" panose="020B0600070205080204" pitchFamily="34" charset="-128"/>
                <a:sym typeface="Symbol" panose="05050102010706020507" pitchFamily="18" charset="2"/>
              </a:rPr>
              <a:t>salary</a:t>
            </a:r>
            <a:r>
              <a:rPr lang="en-US" altLang="en-US" sz="1425" dirty="0">
                <a:ea typeface="MS PGothic" panose="020B0600070205080204" pitchFamily="34" charset="-128"/>
                <a:sym typeface="Symbol" panose="05050102010706020507" pitchFamily="18" charset="2"/>
              </a:rPr>
              <a:t>(</a:t>
            </a:r>
            <a:r>
              <a:rPr lang="en-US" altLang="en-US" sz="1425" i="1" baseline="-25000" dirty="0">
                <a:ea typeface="MS PGothic" panose="020B0600070205080204" pitchFamily="34" charset="-128"/>
                <a:sym typeface="Symbol" panose="05050102010706020507" pitchFamily="18" charset="2"/>
              </a:rPr>
              <a:t>salary</a:t>
            </a:r>
            <a:r>
              <a:rPr lang="en-US" altLang="en-US" sz="1425" baseline="-25000" dirty="0">
                <a:ea typeface="MS PGothic" panose="020B0600070205080204" pitchFamily="34" charset="-128"/>
                <a:sym typeface="Symbol" panose="05050102010706020507" pitchFamily="18" charset="2"/>
              </a:rPr>
              <a:t>75000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(</a:t>
            </a:r>
            <a:r>
              <a:rPr lang="en-US" altLang="en-US" i="1" dirty="0">
                <a:ea typeface="MS PGothic" panose="020B0600070205080204" pitchFamily="34" charset="-128"/>
                <a:sym typeface="Symbol" panose="05050102010706020507" pitchFamily="18" charset="2"/>
              </a:rPr>
              <a:t>instructor))</a:t>
            </a:r>
          </a:p>
          <a:p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Each relational algebra operation can be evaluated using one of several different algorithms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Correspondingly, a relational-algebra expression can be evaluated in many ways. </a:t>
            </a:r>
          </a:p>
          <a:p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Annotated expression specifying detailed evaluation strategy is called an </a:t>
            </a:r>
            <a:r>
              <a:rPr lang="en-US" altLang="en-US" b="1" dirty="0">
                <a:solidFill>
                  <a:srgbClr val="002060"/>
                </a:solidFill>
                <a:ea typeface="MS PGothic" panose="020B0600070205080204" pitchFamily="34" charset="-128"/>
                <a:sym typeface="Symbol" panose="05050102010706020507" pitchFamily="18" charset="2"/>
              </a:rPr>
              <a:t>evaluation-plan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.  E.g.,: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Use an index on </a:t>
            </a:r>
            <a:r>
              <a:rPr lang="en-US" altLang="en-US" i="1" dirty="0">
                <a:ea typeface="MS PGothic" panose="020B0600070205080204" pitchFamily="34" charset="-128"/>
                <a:sym typeface="Symbol" panose="05050102010706020507" pitchFamily="18" charset="2"/>
              </a:rPr>
              <a:t>salary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 to find instructors with salary &lt; 75000,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Or perform complete relation scan and discard instructors with salary  75000</a:t>
            </a:r>
          </a:p>
        </p:txBody>
      </p:sp>
    </p:spTree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266" name="Rectangle 1026">
            <a:extLst>
              <a:ext uri="{FF2B5EF4-FFF2-40B4-BE49-F238E27FC236}">
                <a16:creationId xmlns:a16="http://schemas.microsoft.com/office/drawing/2014/main" id="{E41234F1-7767-4810-97CE-92405F4C6B4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  <a:ea typeface="MS PGothic" panose="020B0600070205080204" pitchFamily="34" charset="-128"/>
              </a:rPr>
              <a:t>Basic Steps: Optimization (Cont.)</a:t>
            </a:r>
          </a:p>
        </p:txBody>
      </p:sp>
      <p:sp>
        <p:nvSpPr>
          <p:cNvPr id="15363" name="Rectangle 1027">
            <a:extLst>
              <a:ext uri="{FF2B5EF4-FFF2-40B4-BE49-F238E27FC236}">
                <a16:creationId xmlns:a16="http://schemas.microsoft.com/office/drawing/2014/main" id="{15285419-BB0E-4298-9661-E1BFD3567C5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765873" y="826873"/>
            <a:ext cx="5650079" cy="3206714"/>
          </a:xfrm>
        </p:spPr>
        <p:txBody>
          <a:bodyPr/>
          <a:lstStyle/>
          <a:p>
            <a:r>
              <a:rPr lang="en-US" altLang="en-US" b="1" dirty="0">
                <a:solidFill>
                  <a:srgbClr val="002060"/>
                </a:solidFill>
                <a:ea typeface="MS PGothic" panose="020B0600070205080204" pitchFamily="34" charset="-128"/>
                <a:sym typeface="Symbol" panose="05050102010706020507" pitchFamily="18" charset="2"/>
              </a:rPr>
              <a:t>Query Optimization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: Amongst all equivalent evaluation plans choose the one with lowest cost. 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 Cost is estimated using statistical information from the</a:t>
            </a:r>
            <a:b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</a:b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 database catalog</a:t>
            </a:r>
          </a:p>
          <a:p>
            <a:pPr lvl="2"/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e.g.. number of tuples in each relation, size of tuples, etc.</a:t>
            </a:r>
          </a:p>
          <a:p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In this chapter we study</a:t>
            </a:r>
          </a:p>
          <a:p>
            <a:pPr lvl="1"/>
            <a:r>
              <a:rPr lang="en-US" altLang="en-US" dirty="0">
                <a:solidFill>
                  <a:srgbClr val="00B050"/>
                </a:solidFill>
                <a:ea typeface="MS PGothic" panose="020B0600070205080204" pitchFamily="34" charset="-128"/>
                <a:sym typeface="Symbol" panose="05050102010706020507" pitchFamily="18" charset="2"/>
              </a:rPr>
              <a:t>How to measure query costs</a:t>
            </a:r>
          </a:p>
          <a:p>
            <a:pPr lvl="1"/>
            <a:r>
              <a:rPr lang="en-US" altLang="en-US" dirty="0">
                <a:solidFill>
                  <a:srgbClr val="00B050"/>
                </a:solidFill>
                <a:ea typeface="MS PGothic" panose="020B0600070205080204" pitchFamily="34" charset="-128"/>
                <a:sym typeface="Symbol" panose="05050102010706020507" pitchFamily="18" charset="2"/>
              </a:rPr>
              <a:t>Algorithms for evaluating relational algebra operations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How to combine algorithms for individual operations in order to evaluate a complete expression</a:t>
            </a:r>
          </a:p>
          <a:p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In Chapter 16</a:t>
            </a:r>
          </a:p>
          <a:p>
            <a:pPr lvl="1"/>
            <a:r>
              <a:rPr lang="en-US" altLang="en-US" dirty="0">
                <a:solidFill>
                  <a:srgbClr val="FF0000"/>
                </a:solidFill>
                <a:ea typeface="MS PGothic" panose="020B0600070205080204" pitchFamily="34" charset="-128"/>
                <a:sym typeface="Symbol" panose="05050102010706020507" pitchFamily="18" charset="2"/>
              </a:rPr>
              <a:t>We study how to optimize queries, that is, how to find an evaluation plan with lowest estimated cost</a:t>
            </a:r>
          </a:p>
          <a:p>
            <a:endParaRPr lang="en-US" altLang="en-US" dirty="0">
              <a:ea typeface="MS PGothic" panose="020B0600070205080204" pitchFamily="34" charset="-128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AD9F10B-4A07-D05F-CDD0-B169141625ED}"/>
              </a:ext>
            </a:extLst>
          </p:cNvPr>
          <p:cNvSpPr txBox="1"/>
          <p:nvPr/>
        </p:nvSpPr>
        <p:spPr>
          <a:xfrm>
            <a:off x="24517" y="2444973"/>
            <a:ext cx="1499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Today’s Topics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1F906D-6681-39A0-3599-2DBEEA9645AC}"/>
              </a:ext>
            </a:extLst>
          </p:cNvPr>
          <p:cNvSpPr txBox="1"/>
          <p:nvPr/>
        </p:nvSpPr>
        <p:spPr>
          <a:xfrm>
            <a:off x="24517" y="3486150"/>
            <a:ext cx="14995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Next Lecture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4D3D3E-4A91-40A9-CD97-2177272288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7" name="Picture 1" descr="16x9_grey.jpg">
            <a:extLst>
              <a:ext uri="{FF2B5EF4-FFF2-40B4-BE49-F238E27FC236}">
                <a16:creationId xmlns:a16="http://schemas.microsoft.com/office/drawing/2014/main" id="{9574C7D2-232B-D909-611A-E5D1715B1A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85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ACC11EB-2D19-6DF2-5BAB-1B50494466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pic>
        <p:nvPicPr>
          <p:cNvPr id="9219" name="Picture 7">
            <a:extLst>
              <a:ext uri="{FF2B5EF4-FFF2-40B4-BE49-F238E27FC236}">
                <a16:creationId xmlns:a16="http://schemas.microsoft.com/office/drawing/2014/main" id="{4BF1B22B-4F14-8594-5054-2BFF73DB2B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0" name="TextBox 8">
            <a:extLst>
              <a:ext uri="{FF2B5EF4-FFF2-40B4-BE49-F238E27FC236}">
                <a16:creationId xmlns:a16="http://schemas.microsoft.com/office/drawing/2014/main" id="{43285AA3-3C57-DC5D-6FE2-17B700135C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733550"/>
            <a:ext cx="9144000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4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Query Cost</a:t>
            </a:r>
            <a:endParaRPr kumimoji="0" lang="en-US" altLang="en-US" sz="28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2" name="TextBox 9">
            <a:extLst>
              <a:ext uri="{FF2B5EF4-FFF2-40B4-BE49-F238E27FC236}">
                <a16:creationId xmlns:a16="http://schemas.microsoft.com/office/drawing/2014/main" id="{72827C26-8D70-3971-6B49-DF15BA5C16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695825"/>
            <a:ext cx="6781800" cy="350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defTabSz="91440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057C3CF-FEF9-2D44-911E-86B89DEEE20D}" type="slidenum">
              <a:rPr kumimoji="0" lang="en-US" altLang="en-US" sz="8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</a:rPr>
              <a:pPr marL="0" marR="0" lvl="0" indent="0" defTabSz="914400" eaLnBrk="1" fontAlgn="auto" latinLnBrk="0" hangingPunct="1">
                <a:lnSpc>
                  <a:spcPts val="24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r>
              <a:rPr kumimoji="0" lang="en-US" altLang="en-US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</a:rPr>
              <a:t> </a:t>
            </a:r>
            <a:r>
              <a:rPr kumimoji="0" lang="en-US" altLang="en-US" sz="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</a:rPr>
              <a:t>|</a:t>
            </a:r>
            <a:r>
              <a:rPr kumimoji="0" lang="en-US" altLang="en-US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</a:rPr>
              <a:t> W4111-02024F-9-Module-II(3)-</a:t>
            </a:r>
            <a:r>
              <a:rPr kumimoji="0" lang="en-US" altLang="en-US" sz="800" b="1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</a:rPr>
              <a:t>NoSql</a:t>
            </a:r>
            <a:r>
              <a:rPr kumimoji="0" lang="en-US" altLang="en-US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</a:rPr>
              <a:t>(3)			© Donald F. Ferguson, 2024</a:t>
            </a:r>
            <a:endParaRPr kumimoji="0" lang="en-US" altLang="en-US" sz="800" b="0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11709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274" name="Rectangle 2">
            <a:extLst>
              <a:ext uri="{FF2B5EF4-FFF2-40B4-BE49-F238E27FC236}">
                <a16:creationId xmlns:a16="http://schemas.microsoft.com/office/drawing/2014/main" id="{578F1715-B75C-468F-BB66-8D3C20C5669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  <a:ea typeface="MS PGothic" panose="020B0600070205080204" pitchFamily="34" charset="-128"/>
              </a:rPr>
              <a:t>Measures of Query Cost</a:t>
            </a:r>
          </a:p>
        </p:txBody>
      </p:sp>
      <p:sp>
        <p:nvSpPr>
          <p:cNvPr id="17411" name="Rectangle 3">
            <a:extLst>
              <a:ext uri="{FF2B5EF4-FFF2-40B4-BE49-F238E27FC236}">
                <a16:creationId xmlns:a16="http://schemas.microsoft.com/office/drawing/2014/main" id="{519F3437-04AB-4B6A-B938-BC4ED1610D5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773760" y="853945"/>
            <a:ext cx="5747847" cy="3540590"/>
          </a:xfrm>
        </p:spPr>
        <p:txBody>
          <a:bodyPr/>
          <a:lstStyle/>
          <a:p>
            <a:r>
              <a:rPr lang="en-US" altLang="en-US" dirty="0">
                <a:ea typeface="MS PGothic" panose="020B0600070205080204" pitchFamily="34" charset="-128"/>
              </a:rPr>
              <a:t>Many factors contribute to time cost</a:t>
            </a:r>
          </a:p>
          <a:p>
            <a:pPr lvl="1"/>
            <a:r>
              <a:rPr lang="en-US" altLang="en-US" i="1" dirty="0">
                <a:ea typeface="MS PGothic" panose="020B0600070205080204" pitchFamily="34" charset="-128"/>
              </a:rPr>
              <a:t>disk access, CPU</a:t>
            </a:r>
            <a:r>
              <a:rPr lang="en-US" altLang="en-US" dirty="0">
                <a:ea typeface="MS PGothic" panose="020B0600070205080204" pitchFamily="34" charset="-128"/>
              </a:rPr>
              <a:t>, and network </a:t>
            </a:r>
            <a:r>
              <a:rPr lang="en-US" altLang="en-US" i="1" dirty="0">
                <a:ea typeface="MS PGothic" panose="020B0600070205080204" pitchFamily="34" charset="-128"/>
              </a:rPr>
              <a:t>communication</a:t>
            </a:r>
          </a:p>
          <a:p>
            <a:r>
              <a:rPr lang="en-US" altLang="en-US" dirty="0">
                <a:ea typeface="MS PGothic" panose="020B0600070205080204" pitchFamily="34" charset="-128"/>
              </a:rPr>
              <a:t>Cost can be measured based on </a:t>
            </a:r>
          </a:p>
          <a:p>
            <a:pPr lvl="1"/>
            <a:r>
              <a:rPr lang="en-US" altLang="en-US" b="1" dirty="0">
                <a:solidFill>
                  <a:srgbClr val="002060"/>
                </a:solidFill>
                <a:ea typeface="MS PGothic" panose="020B0600070205080204" pitchFamily="34" charset="-128"/>
              </a:rPr>
              <a:t>response time</a:t>
            </a:r>
            <a:r>
              <a:rPr lang="en-US" altLang="en-US" dirty="0">
                <a:ea typeface="MS PGothic" panose="020B0600070205080204" pitchFamily="34" charset="-128"/>
              </a:rPr>
              <a:t>, i.e. total elapsed time for answering query, or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total </a:t>
            </a:r>
            <a:r>
              <a:rPr lang="en-US" altLang="en-US" b="1" dirty="0">
                <a:solidFill>
                  <a:srgbClr val="002060"/>
                </a:solidFill>
                <a:ea typeface="MS PGothic" panose="020B0600070205080204" pitchFamily="34" charset="-128"/>
              </a:rPr>
              <a:t>resource consumption</a:t>
            </a:r>
          </a:p>
          <a:p>
            <a:r>
              <a:rPr lang="en-US" altLang="en-US" dirty="0">
                <a:ea typeface="MS PGothic" panose="020B0600070205080204" pitchFamily="34" charset="-128"/>
              </a:rPr>
              <a:t>We use total resource consumption as cost metric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Response time harder to estimate, and minimizing resource consumption is a good idea in a shared database</a:t>
            </a:r>
          </a:p>
          <a:p>
            <a:r>
              <a:rPr lang="en-US" altLang="en-US" dirty="0">
                <a:ea typeface="MS PGothic" panose="020B0600070205080204" pitchFamily="34" charset="-128"/>
              </a:rPr>
              <a:t>We ignore CPU costs for simplicity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Real systems do take CPU cost into account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Network costs must be considered for parallel systems</a:t>
            </a:r>
          </a:p>
          <a:p>
            <a:r>
              <a:rPr lang="en-US" altLang="en-US" dirty="0">
                <a:ea typeface="MS PGothic" panose="020B0600070205080204" pitchFamily="34" charset="-128"/>
              </a:rPr>
              <a:t>We describe how estimate the cost of each operation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We do not include cost to writing output to disk</a:t>
            </a:r>
          </a:p>
          <a:p>
            <a:endParaRPr lang="en-US" altLang="en-US" dirty="0">
              <a:ea typeface="MS PGothic" panose="020B0600070205080204" pitchFamily="34" charset="-128"/>
            </a:endParaRPr>
          </a:p>
          <a:p>
            <a:endParaRPr lang="en-US" altLang="en-US" dirty="0">
              <a:ea typeface="MS PGothic" panose="020B0600070205080204" pitchFamily="34" charset="-128"/>
            </a:endParaRPr>
          </a:p>
          <a:p>
            <a:endParaRPr lang="en-US" altLang="en-US" dirty="0">
              <a:ea typeface="MS PGothic" panose="020B0600070205080204" pitchFamily="34" charset="-128"/>
            </a:endParaRPr>
          </a:p>
        </p:txBody>
      </p:sp>
    </p:spTree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274" name="Rectangle 2">
            <a:extLst>
              <a:ext uri="{FF2B5EF4-FFF2-40B4-BE49-F238E27FC236}">
                <a16:creationId xmlns:a16="http://schemas.microsoft.com/office/drawing/2014/main" id="{578F1715-B75C-468F-BB66-8D3C20C5669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  <a:ea typeface="MS PGothic" panose="020B0600070205080204" pitchFamily="34" charset="-128"/>
              </a:rPr>
              <a:t>Measures of Query Cost</a:t>
            </a:r>
          </a:p>
        </p:txBody>
      </p:sp>
      <p:sp>
        <p:nvSpPr>
          <p:cNvPr id="17411" name="Rectangle 3">
            <a:extLst>
              <a:ext uri="{FF2B5EF4-FFF2-40B4-BE49-F238E27FC236}">
                <a16:creationId xmlns:a16="http://schemas.microsoft.com/office/drawing/2014/main" id="{519F3437-04AB-4B6A-B938-BC4ED1610D5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196850" y="819150"/>
            <a:ext cx="5682493" cy="3901538"/>
          </a:xfrm>
        </p:spPr>
        <p:txBody>
          <a:bodyPr/>
          <a:lstStyle/>
          <a:p>
            <a:r>
              <a:rPr lang="en-US" altLang="en-US" dirty="0">
                <a:ea typeface="MS PGothic" panose="020B0600070205080204" pitchFamily="34" charset="-128"/>
              </a:rPr>
              <a:t>Disk cost can be estimated as: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Number of seeks             * average-seek-cost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Number of blocks read     * average-block-read-cost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Number of blocks written * average-block-write-cost</a:t>
            </a:r>
          </a:p>
          <a:p>
            <a:r>
              <a:rPr lang="en-US" altLang="en-US" dirty="0">
                <a:ea typeface="MS PGothic" panose="020B0600070205080204" pitchFamily="34" charset="-128"/>
              </a:rPr>
              <a:t>For simplicity we just use the </a:t>
            </a:r>
            <a:r>
              <a:rPr lang="en-US" altLang="en-US" b="1" dirty="0">
                <a:solidFill>
                  <a:srgbClr val="002060"/>
                </a:solidFill>
                <a:ea typeface="MS PGothic" panose="020B0600070205080204" pitchFamily="34" charset="-128"/>
              </a:rPr>
              <a:t>number of block transfers</a:t>
            </a:r>
            <a:r>
              <a:rPr lang="en-US" altLang="en-US" i="1" dirty="0">
                <a:solidFill>
                  <a:srgbClr val="002060"/>
                </a:solidFill>
                <a:ea typeface="MS PGothic" panose="020B0600070205080204" pitchFamily="34" charset="-128"/>
              </a:rPr>
              <a:t> </a:t>
            </a:r>
            <a:r>
              <a:rPr lang="en-US" altLang="en-US" i="1" dirty="0">
                <a:ea typeface="MS PGothic" panose="020B0600070205080204" pitchFamily="34" charset="-128"/>
              </a:rPr>
              <a:t>from disk and the </a:t>
            </a:r>
            <a:r>
              <a:rPr lang="en-US" altLang="en-US" b="1" dirty="0">
                <a:solidFill>
                  <a:srgbClr val="002060"/>
                </a:solidFill>
                <a:ea typeface="MS PGothic" panose="020B0600070205080204" pitchFamily="34" charset="-128"/>
              </a:rPr>
              <a:t>number of seeks</a:t>
            </a:r>
            <a:r>
              <a:rPr lang="en-US" altLang="en-US" dirty="0">
                <a:solidFill>
                  <a:srgbClr val="002060"/>
                </a:solidFill>
                <a:ea typeface="MS PGothic" panose="020B0600070205080204" pitchFamily="34" charset="-128"/>
              </a:rPr>
              <a:t> </a:t>
            </a:r>
            <a:r>
              <a:rPr lang="en-US" altLang="en-US" dirty="0">
                <a:ea typeface="MS PGothic" panose="020B0600070205080204" pitchFamily="34" charset="-128"/>
              </a:rPr>
              <a:t>as the cost measures</a:t>
            </a:r>
          </a:p>
          <a:p>
            <a:pPr lvl="1"/>
            <a:r>
              <a:rPr lang="en-US" altLang="en-US" i="1" dirty="0" err="1">
                <a:solidFill>
                  <a:srgbClr val="002060"/>
                </a:solidFill>
                <a:ea typeface="MS PGothic" panose="020B0600070205080204" pitchFamily="34" charset="-128"/>
              </a:rPr>
              <a:t>t</a:t>
            </a:r>
            <a:r>
              <a:rPr lang="en-US" altLang="en-US" i="1" baseline="-25000" dirty="0" err="1">
                <a:solidFill>
                  <a:srgbClr val="002060"/>
                </a:solidFill>
                <a:ea typeface="MS PGothic" panose="020B0600070205080204" pitchFamily="34" charset="-128"/>
              </a:rPr>
              <a:t>T</a:t>
            </a:r>
            <a:r>
              <a:rPr lang="en-US" altLang="en-US" dirty="0">
                <a:ea typeface="MS PGothic" panose="020B0600070205080204" pitchFamily="34" charset="-128"/>
              </a:rPr>
              <a:t> – time to transfer one block</a:t>
            </a:r>
          </a:p>
          <a:p>
            <a:pPr lvl="2"/>
            <a:r>
              <a:rPr lang="en-US" altLang="en-US" dirty="0">
                <a:ea typeface="MS PGothic" panose="020B0600070205080204" pitchFamily="34" charset="-128"/>
              </a:rPr>
              <a:t>Assuming for simplicity that write cost is same as read cost</a:t>
            </a:r>
          </a:p>
          <a:p>
            <a:pPr lvl="1"/>
            <a:r>
              <a:rPr lang="en-US" altLang="en-US" i="1" dirty="0" err="1">
                <a:solidFill>
                  <a:srgbClr val="002060"/>
                </a:solidFill>
                <a:ea typeface="MS PGothic" panose="020B0600070205080204" pitchFamily="34" charset="-128"/>
              </a:rPr>
              <a:t>t</a:t>
            </a:r>
            <a:r>
              <a:rPr lang="en-US" altLang="en-US" i="1" baseline="-25000" dirty="0" err="1">
                <a:solidFill>
                  <a:srgbClr val="002060"/>
                </a:solidFill>
                <a:ea typeface="MS PGothic" panose="020B0600070205080204" pitchFamily="34" charset="-128"/>
              </a:rPr>
              <a:t>S</a:t>
            </a:r>
            <a:r>
              <a:rPr lang="en-US" altLang="en-US" dirty="0">
                <a:solidFill>
                  <a:srgbClr val="002060"/>
                </a:solidFill>
                <a:ea typeface="MS PGothic" panose="020B0600070205080204" pitchFamily="34" charset="-128"/>
              </a:rPr>
              <a:t> </a:t>
            </a:r>
            <a:r>
              <a:rPr lang="en-US" altLang="en-US" dirty="0">
                <a:ea typeface="MS PGothic" panose="020B0600070205080204" pitchFamily="34" charset="-128"/>
              </a:rPr>
              <a:t>– time for one seek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Cost for b block transfers plus S seeks</a:t>
            </a:r>
            <a:br>
              <a:rPr lang="en-US" altLang="en-US" dirty="0">
                <a:ea typeface="MS PGothic" panose="020B0600070205080204" pitchFamily="34" charset="-128"/>
              </a:rPr>
            </a:br>
            <a:r>
              <a:rPr lang="en-US" altLang="en-US" dirty="0">
                <a:ea typeface="MS PGothic" panose="020B0600070205080204" pitchFamily="34" charset="-128"/>
              </a:rPr>
              <a:t>        </a:t>
            </a:r>
            <a:r>
              <a:rPr lang="en-US" altLang="en-US" i="1" dirty="0">
                <a:ea typeface="MS PGothic" panose="020B0600070205080204" pitchFamily="34" charset="-128"/>
              </a:rPr>
              <a:t>b * </a:t>
            </a:r>
            <a:r>
              <a:rPr lang="en-US" altLang="en-US" i="1" dirty="0" err="1">
                <a:ea typeface="MS PGothic" panose="020B0600070205080204" pitchFamily="34" charset="-128"/>
              </a:rPr>
              <a:t>t</a:t>
            </a:r>
            <a:r>
              <a:rPr lang="en-US" altLang="en-US" i="1" baseline="-25000" dirty="0" err="1">
                <a:ea typeface="MS PGothic" panose="020B0600070205080204" pitchFamily="34" charset="-128"/>
              </a:rPr>
              <a:t>T</a:t>
            </a:r>
            <a:r>
              <a:rPr lang="en-US" altLang="en-US" i="1" dirty="0">
                <a:ea typeface="MS PGothic" panose="020B0600070205080204" pitchFamily="34" charset="-128"/>
              </a:rPr>
              <a:t> + S * </a:t>
            </a:r>
            <a:r>
              <a:rPr lang="en-US" altLang="en-US" i="1" dirty="0" err="1">
                <a:ea typeface="MS PGothic" panose="020B0600070205080204" pitchFamily="34" charset="-128"/>
              </a:rPr>
              <a:t>t</a:t>
            </a:r>
            <a:r>
              <a:rPr lang="en-US" altLang="en-US" i="1" baseline="-25000" dirty="0" err="1">
                <a:ea typeface="MS PGothic" panose="020B0600070205080204" pitchFamily="34" charset="-128"/>
              </a:rPr>
              <a:t>S</a:t>
            </a:r>
            <a:r>
              <a:rPr lang="en-US" altLang="en-US" dirty="0">
                <a:ea typeface="MS PGothic" panose="020B0600070205080204" pitchFamily="34" charset="-128"/>
              </a:rPr>
              <a:t> </a:t>
            </a:r>
          </a:p>
          <a:p>
            <a:r>
              <a:rPr lang="en-US" altLang="en-US" i="1" dirty="0" err="1">
                <a:solidFill>
                  <a:srgbClr val="002060"/>
                </a:solidFill>
                <a:ea typeface="MS PGothic" panose="020B0600070205080204" pitchFamily="34" charset="-128"/>
              </a:rPr>
              <a:t>t</a:t>
            </a:r>
            <a:r>
              <a:rPr lang="en-US" altLang="en-US" i="1" baseline="-25000" dirty="0" err="1">
                <a:solidFill>
                  <a:srgbClr val="002060"/>
                </a:solidFill>
                <a:ea typeface="MS PGothic" panose="020B0600070205080204" pitchFamily="34" charset="-128"/>
              </a:rPr>
              <a:t>S</a:t>
            </a:r>
            <a:r>
              <a:rPr lang="en-US" altLang="en-US" baseline="-25000" dirty="0">
                <a:ea typeface="MS PGothic" panose="020B0600070205080204" pitchFamily="34" charset="-128"/>
              </a:rPr>
              <a:t> </a:t>
            </a:r>
            <a:r>
              <a:rPr lang="en-US" altLang="en-US" dirty="0">
                <a:solidFill>
                  <a:schemeClr val="accent4"/>
                </a:solidFill>
                <a:ea typeface="MS PGothic" panose="020B0600070205080204" pitchFamily="34" charset="-128"/>
              </a:rPr>
              <a:t>and</a:t>
            </a:r>
            <a:r>
              <a:rPr lang="en-US" altLang="en-US" i="1" dirty="0">
                <a:solidFill>
                  <a:srgbClr val="002060"/>
                </a:solidFill>
                <a:ea typeface="MS PGothic" panose="020B0600070205080204" pitchFamily="34" charset="-128"/>
              </a:rPr>
              <a:t> </a:t>
            </a:r>
            <a:r>
              <a:rPr lang="en-US" altLang="en-US" i="1" dirty="0" err="1">
                <a:solidFill>
                  <a:srgbClr val="002060"/>
                </a:solidFill>
                <a:ea typeface="MS PGothic" panose="020B0600070205080204" pitchFamily="34" charset="-128"/>
              </a:rPr>
              <a:t>t</a:t>
            </a:r>
            <a:r>
              <a:rPr lang="en-US" altLang="en-US" i="1" baseline="-25000" dirty="0" err="1">
                <a:solidFill>
                  <a:srgbClr val="002060"/>
                </a:solidFill>
                <a:ea typeface="MS PGothic" panose="020B0600070205080204" pitchFamily="34" charset="-128"/>
              </a:rPr>
              <a:t>T</a:t>
            </a:r>
            <a:r>
              <a:rPr lang="en-US" altLang="en-US" dirty="0">
                <a:ea typeface="MS PGothic" panose="020B0600070205080204" pitchFamily="34" charset="-128"/>
              </a:rPr>
              <a:t> depend on where data is stored; with 4 KB blocks: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High end magnetic disk: </a:t>
            </a:r>
            <a:r>
              <a:rPr lang="en-US" altLang="en-US" i="1" dirty="0" err="1">
                <a:ea typeface="MS PGothic" panose="020B0600070205080204" pitchFamily="34" charset="-128"/>
              </a:rPr>
              <a:t>t</a:t>
            </a:r>
            <a:r>
              <a:rPr lang="en-US" altLang="en-US" i="1" baseline="-25000" dirty="0" err="1">
                <a:ea typeface="MS PGothic" panose="020B0600070205080204" pitchFamily="34" charset="-128"/>
              </a:rPr>
              <a:t>S</a:t>
            </a:r>
            <a:r>
              <a:rPr lang="en-US" altLang="en-US" dirty="0">
                <a:ea typeface="MS PGothic" panose="020B0600070205080204" pitchFamily="34" charset="-128"/>
              </a:rPr>
              <a:t> = 4 </a:t>
            </a:r>
            <a:r>
              <a:rPr lang="en-US" altLang="en-US" dirty="0" err="1">
                <a:ea typeface="MS PGothic" panose="020B0600070205080204" pitchFamily="34" charset="-128"/>
              </a:rPr>
              <a:t>msec</a:t>
            </a:r>
            <a:r>
              <a:rPr lang="en-US" altLang="en-US" dirty="0">
                <a:ea typeface="MS PGothic" panose="020B0600070205080204" pitchFamily="34" charset="-128"/>
              </a:rPr>
              <a:t> and </a:t>
            </a:r>
            <a:r>
              <a:rPr lang="en-US" altLang="en-US" i="1" dirty="0" err="1">
                <a:ea typeface="MS PGothic" panose="020B0600070205080204" pitchFamily="34" charset="-128"/>
              </a:rPr>
              <a:t>t</a:t>
            </a:r>
            <a:r>
              <a:rPr lang="en-US" altLang="en-US" i="1" baseline="-25000" dirty="0" err="1">
                <a:ea typeface="MS PGothic" panose="020B0600070205080204" pitchFamily="34" charset="-128"/>
              </a:rPr>
              <a:t>T</a:t>
            </a:r>
            <a:r>
              <a:rPr lang="en-US" altLang="en-US" dirty="0">
                <a:ea typeface="MS PGothic" panose="020B0600070205080204" pitchFamily="34" charset="-128"/>
              </a:rPr>
              <a:t> =0.1 </a:t>
            </a:r>
            <a:r>
              <a:rPr lang="en-US" altLang="en-US" dirty="0" err="1">
                <a:ea typeface="MS PGothic" panose="020B0600070205080204" pitchFamily="34" charset="-128"/>
              </a:rPr>
              <a:t>msec</a:t>
            </a:r>
            <a:endParaRPr lang="en-US" altLang="en-US" dirty="0">
              <a:ea typeface="MS PGothic" panose="020B0600070205080204" pitchFamily="34" charset="-128"/>
            </a:endParaRP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SSD:  </a:t>
            </a:r>
            <a:r>
              <a:rPr lang="en-US" altLang="en-US" i="1" dirty="0" err="1">
                <a:ea typeface="MS PGothic" panose="020B0600070205080204" pitchFamily="34" charset="-128"/>
              </a:rPr>
              <a:t>t</a:t>
            </a:r>
            <a:r>
              <a:rPr lang="en-US" altLang="en-US" i="1" baseline="-25000" dirty="0" err="1">
                <a:ea typeface="MS PGothic" panose="020B0600070205080204" pitchFamily="34" charset="-128"/>
              </a:rPr>
              <a:t>S</a:t>
            </a:r>
            <a:r>
              <a:rPr lang="en-US" altLang="en-US" dirty="0">
                <a:ea typeface="MS PGothic" panose="020B0600070205080204" pitchFamily="34" charset="-128"/>
              </a:rPr>
              <a:t> = 20-90 microsec and </a:t>
            </a:r>
            <a:r>
              <a:rPr lang="en-US" altLang="en-US" i="1" dirty="0" err="1">
                <a:ea typeface="MS PGothic" panose="020B0600070205080204" pitchFamily="34" charset="-128"/>
              </a:rPr>
              <a:t>t</a:t>
            </a:r>
            <a:r>
              <a:rPr lang="en-US" altLang="en-US" i="1" baseline="-25000" dirty="0" err="1">
                <a:ea typeface="MS PGothic" panose="020B0600070205080204" pitchFamily="34" charset="-128"/>
              </a:rPr>
              <a:t>T</a:t>
            </a:r>
            <a:r>
              <a:rPr lang="en-US" altLang="en-US" dirty="0">
                <a:ea typeface="MS PGothic" panose="020B0600070205080204" pitchFamily="34" charset="-128"/>
              </a:rPr>
              <a:t> = 2-10 microsec for 4KB </a:t>
            </a:r>
          </a:p>
          <a:p>
            <a:endParaRPr lang="en-US" altLang="en-US" dirty="0">
              <a:ea typeface="MS PGothic" panose="020B0600070205080204" pitchFamily="34" charset="-128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749CEBA-C1A6-9857-6AA2-ACB9A04F1C65}"/>
              </a:ext>
            </a:extLst>
          </p:cNvPr>
          <p:cNvSpPr txBox="1"/>
          <p:nvPr/>
        </p:nvSpPr>
        <p:spPr>
          <a:xfrm>
            <a:off x="168457" y="2038350"/>
            <a:ext cx="302839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If I ask a query cost estimation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question on a HW or exam,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you only need to estimate the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number of block transfers.</a:t>
            </a:r>
          </a:p>
        </p:txBody>
      </p:sp>
    </p:spTree>
    <p:extLst>
      <p:ext uri="{BB962C8B-B14F-4D97-AF65-F5344CB8AC3E}">
        <p14:creationId xmlns:p14="http://schemas.microsoft.com/office/powerpoint/2010/main" val="870827722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218" name="Rectangle 1026">
            <a:extLst>
              <a:ext uri="{FF2B5EF4-FFF2-40B4-BE49-F238E27FC236}">
                <a16:creationId xmlns:a16="http://schemas.microsoft.com/office/drawing/2014/main" id="{A3E1E502-3E9D-494A-A6D9-C6467FFE5D6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  <a:ea typeface="MS PGothic" panose="020B0600070205080204" pitchFamily="34" charset="-128"/>
              </a:rPr>
              <a:t>Measures of Query Cost (Cont.)</a:t>
            </a:r>
          </a:p>
        </p:txBody>
      </p:sp>
      <p:sp>
        <p:nvSpPr>
          <p:cNvPr id="21507" name="Rectangle 1027">
            <a:extLst>
              <a:ext uri="{FF2B5EF4-FFF2-40B4-BE49-F238E27FC236}">
                <a16:creationId xmlns:a16="http://schemas.microsoft.com/office/drawing/2014/main" id="{B3CCAC2C-F516-42ED-A047-876AE173F073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782193" y="899065"/>
            <a:ext cx="5752730" cy="2304346"/>
          </a:xfrm>
        </p:spPr>
        <p:txBody>
          <a:bodyPr/>
          <a:lstStyle/>
          <a:p>
            <a:r>
              <a:rPr lang="en-US" altLang="en-US" dirty="0">
                <a:ea typeface="MS PGothic" panose="020B0600070205080204" pitchFamily="34" charset="-128"/>
              </a:rPr>
              <a:t>Required data may be buffer resident already, avoiding disk I/O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But hard to take into account for cost estimation</a:t>
            </a:r>
          </a:p>
          <a:p>
            <a:r>
              <a:rPr lang="en-US" altLang="en-US" dirty="0">
                <a:ea typeface="MS PGothic" panose="020B0600070205080204" pitchFamily="34" charset="-128"/>
              </a:rPr>
              <a:t>Several algorithms can reduce disk IO by using extra buffer space 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Amount of real memory available to buffer depends on other concurrent queries and OS processes, known only during execution</a:t>
            </a:r>
          </a:p>
          <a:p>
            <a:r>
              <a:rPr lang="en-US" altLang="en-US" dirty="0">
                <a:ea typeface="MS PGothic" panose="020B0600070205080204" pitchFamily="34" charset="-128"/>
              </a:rPr>
              <a:t>Worst case estimates assume that no data is initially in buffer  and only the minimum amount of memory needed for the operation is available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But more optimistic estimates are used in practice</a:t>
            </a:r>
          </a:p>
          <a:p>
            <a:endParaRPr lang="en-US" altLang="en-US" dirty="0">
              <a:ea typeface="MS PGothic" panose="020B0600070205080204" pitchFamily="34" charset="-128"/>
            </a:endParaRPr>
          </a:p>
        </p:txBody>
      </p:sp>
    </p:spTree>
  </p:cSld>
  <p:clrMapOvr>
    <a:masterClrMapping/>
  </p:clrMapOvr>
  <p:transition advTm="7472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C9F9F3-1D8B-FE84-7D5F-5C24B12A85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7" name="Picture 1" descr="16x9_grey.jpg">
            <a:extLst>
              <a:ext uri="{FF2B5EF4-FFF2-40B4-BE49-F238E27FC236}">
                <a16:creationId xmlns:a16="http://schemas.microsoft.com/office/drawing/2014/main" id="{FA10E356-9F9D-E1EE-0C99-0C070B487F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85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7F225F8-2CCC-903A-D52D-2782A39160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pic>
        <p:nvPicPr>
          <p:cNvPr id="9219" name="Picture 7">
            <a:extLst>
              <a:ext uri="{FF2B5EF4-FFF2-40B4-BE49-F238E27FC236}">
                <a16:creationId xmlns:a16="http://schemas.microsoft.com/office/drawing/2014/main" id="{22F0DEBD-6CEE-CBFD-6F72-DB76D935A7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0" name="TextBox 8">
            <a:extLst>
              <a:ext uri="{FF2B5EF4-FFF2-40B4-BE49-F238E27FC236}">
                <a16:creationId xmlns:a16="http://schemas.microsoft.com/office/drawing/2014/main" id="{8EF29EE7-37B2-C21A-B55A-B31970D008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733550"/>
            <a:ext cx="9144000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4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Selection</a:t>
            </a:r>
            <a:endParaRPr kumimoji="0" lang="en-US" altLang="en-US" sz="28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2" name="TextBox 9">
            <a:extLst>
              <a:ext uri="{FF2B5EF4-FFF2-40B4-BE49-F238E27FC236}">
                <a16:creationId xmlns:a16="http://schemas.microsoft.com/office/drawing/2014/main" id="{C743B0C9-488D-250C-495A-6F6E8C0C3C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695825"/>
            <a:ext cx="6781800" cy="350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defTabSz="91440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057C3CF-FEF9-2D44-911E-86B89DEEE20D}" type="slidenum">
              <a:rPr kumimoji="0" lang="en-US" altLang="en-US" sz="8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</a:rPr>
              <a:pPr marL="0" marR="0" lvl="0" indent="0" defTabSz="914400" eaLnBrk="1" fontAlgn="auto" latinLnBrk="0" hangingPunct="1">
                <a:lnSpc>
                  <a:spcPts val="24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r>
              <a:rPr kumimoji="0" lang="en-US" altLang="en-US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</a:rPr>
              <a:t> </a:t>
            </a:r>
            <a:r>
              <a:rPr kumimoji="0" lang="en-US" altLang="en-US" sz="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</a:rPr>
              <a:t>|</a:t>
            </a:r>
            <a:r>
              <a:rPr kumimoji="0" lang="en-US" altLang="en-US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</a:rPr>
              <a:t> W4111-02024F-9-Module-II(3)-</a:t>
            </a:r>
            <a:r>
              <a:rPr kumimoji="0" lang="en-US" altLang="en-US" sz="800" b="1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</a:rPr>
              <a:t>NoSql</a:t>
            </a:r>
            <a:r>
              <a:rPr kumimoji="0" lang="en-US" altLang="en-US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</a:rPr>
              <a:t>(3)			© Donald F. Ferguson, 2024</a:t>
            </a:r>
            <a:endParaRPr kumimoji="0" lang="en-US" altLang="en-US" sz="800" b="0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028787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DA9BA0-E51F-6038-29A4-D23DF0CE38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Picture 11" descr="16x9_BG-08.jpg">
            <a:extLst>
              <a:ext uri="{FF2B5EF4-FFF2-40B4-BE49-F238E27FC236}">
                <a16:creationId xmlns:a16="http://schemas.microsoft.com/office/drawing/2014/main" id="{9241E6B2-2988-CC10-087B-BA15836004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B1725EB-A9F0-D967-B652-548D18299D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pic>
        <p:nvPicPr>
          <p:cNvPr id="10243" name="Picture 7">
            <a:extLst>
              <a:ext uri="{FF2B5EF4-FFF2-40B4-BE49-F238E27FC236}">
                <a16:creationId xmlns:a16="http://schemas.microsoft.com/office/drawing/2014/main" id="{A324E06F-2FF1-885D-540F-69C158E46A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8">
            <a:extLst>
              <a:ext uri="{FF2B5EF4-FFF2-40B4-BE49-F238E27FC236}">
                <a16:creationId xmlns:a16="http://schemas.microsoft.com/office/drawing/2014/main" id="{D275BCC9-7FF9-5D92-8EDD-09B8ABAF31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733550"/>
            <a:ext cx="91440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3600" i="1" dirty="0">
                <a:solidFill>
                  <a:schemeClr val="bg1"/>
                </a:solidFill>
              </a:rPr>
              <a:t>Module II Reminder</a:t>
            </a: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4B2CF3E7-DC7F-2E14-48C7-8AC31A6D7D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695825"/>
            <a:ext cx="6781800" cy="350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lnSpc>
                <a:spcPts val="2400"/>
              </a:lnSpc>
            </a:pPr>
            <a:fld id="{A057C3CF-FEF9-2D44-911E-86B89DEEE20D}" type="slidenum">
              <a:rPr lang="en-US" altLang="en-US" sz="800" b="1">
                <a:solidFill>
                  <a:schemeClr val="bg1"/>
                </a:solidFill>
              </a:rPr>
              <a:pPr>
                <a:lnSpc>
                  <a:spcPts val="2400"/>
                </a:lnSpc>
              </a:pPr>
              <a:t>4</a:t>
            </a:fld>
            <a:r>
              <a:rPr lang="en-US" altLang="en-US" sz="800" b="1" dirty="0">
                <a:solidFill>
                  <a:schemeClr val="bg1"/>
                </a:solidFill>
              </a:rPr>
              <a:t> </a:t>
            </a:r>
            <a:r>
              <a:rPr lang="en-US" altLang="en-US" sz="800" dirty="0">
                <a:solidFill>
                  <a:schemeClr val="bg1"/>
                </a:solidFill>
              </a:rPr>
              <a:t>|</a:t>
            </a:r>
            <a:r>
              <a:rPr lang="en-US" altLang="en-US" sz="800" b="1" dirty="0">
                <a:solidFill>
                  <a:schemeClr val="bg1"/>
                </a:solidFill>
              </a:rPr>
              <a:t> W4111-02024F-9-Module-II(3)-</a:t>
            </a:r>
            <a:r>
              <a:rPr lang="en-US" altLang="en-US" sz="800" b="1" dirty="0" err="1">
                <a:solidFill>
                  <a:schemeClr val="bg1"/>
                </a:solidFill>
              </a:rPr>
              <a:t>NoSql</a:t>
            </a:r>
            <a:r>
              <a:rPr lang="en-US" altLang="en-US" sz="800" b="1" dirty="0">
                <a:solidFill>
                  <a:schemeClr val="bg1"/>
                </a:solidFill>
              </a:rPr>
              <a:t>(3)	© Donald F. Ferguson, 2024</a:t>
            </a:r>
            <a:endParaRPr lang="en-US" altLang="en-US" sz="8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717548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298" name="Rectangle 2">
            <a:extLst>
              <a:ext uri="{FF2B5EF4-FFF2-40B4-BE49-F238E27FC236}">
                <a16:creationId xmlns:a16="http://schemas.microsoft.com/office/drawing/2014/main" id="{2A8B6523-A6A8-4254-B0A9-DD3FF39C843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  <a:ea typeface="MS PGothic" panose="020B0600070205080204" pitchFamily="34" charset="-128"/>
              </a:rPr>
              <a:t>Selection Operation</a:t>
            </a:r>
          </a:p>
        </p:txBody>
      </p:sp>
      <p:sp>
        <p:nvSpPr>
          <p:cNvPr id="33794" name="Rectangle 3">
            <a:extLst>
              <a:ext uri="{FF2B5EF4-FFF2-40B4-BE49-F238E27FC236}">
                <a16:creationId xmlns:a16="http://schemas.microsoft.com/office/drawing/2014/main" id="{A0F4E0A7-8F2E-443D-9EC7-D2F1BB3BAF9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779190" y="899065"/>
            <a:ext cx="5642543" cy="3703014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b="1" dirty="0">
                <a:solidFill>
                  <a:srgbClr val="002060"/>
                </a:solidFill>
                <a:ea typeface="MS PGothic" panose="020B0600070205080204" pitchFamily="34" charset="-128"/>
              </a:rPr>
              <a:t>File scan</a:t>
            </a:r>
            <a:r>
              <a:rPr lang="en-US" altLang="en-US" dirty="0">
                <a:solidFill>
                  <a:srgbClr val="002060"/>
                </a:solidFill>
                <a:ea typeface="MS PGothic" panose="020B0600070205080204" pitchFamily="34" charset="-128"/>
              </a:rPr>
              <a:t> </a:t>
            </a:r>
          </a:p>
          <a:p>
            <a:pPr>
              <a:lnSpc>
                <a:spcPct val="90000"/>
              </a:lnSpc>
            </a:pPr>
            <a:r>
              <a:rPr lang="en-US" altLang="en-US" dirty="0">
                <a:ea typeface="MS PGothic" panose="020B0600070205080204" pitchFamily="34" charset="-128"/>
              </a:rPr>
              <a:t>Algorithm </a:t>
            </a:r>
            <a:r>
              <a:rPr lang="en-US" altLang="en-US" b="1" dirty="0">
                <a:ea typeface="MS PGothic" panose="020B0600070205080204" pitchFamily="34" charset="-128"/>
              </a:rPr>
              <a:t>A1</a:t>
            </a:r>
            <a:r>
              <a:rPr lang="en-US" altLang="en-US" dirty="0">
                <a:ea typeface="MS PGothic" panose="020B0600070205080204" pitchFamily="34" charset="-128"/>
              </a:rPr>
              <a:t> (</a:t>
            </a:r>
            <a:r>
              <a:rPr lang="en-US" altLang="en-US" b="1" dirty="0">
                <a:solidFill>
                  <a:srgbClr val="002060"/>
                </a:solidFill>
                <a:ea typeface="MS PGothic" panose="020B0600070205080204" pitchFamily="34" charset="-128"/>
              </a:rPr>
              <a:t>linear search</a:t>
            </a:r>
            <a:r>
              <a:rPr lang="en-US" altLang="en-US" dirty="0">
                <a:ea typeface="MS PGothic" panose="020B0600070205080204" pitchFamily="34" charset="-128"/>
              </a:rPr>
              <a:t>).  Scan each file block and test all records to see whether they satisfy the selection condition.</a:t>
            </a:r>
          </a:p>
          <a:p>
            <a:pPr lvl="1">
              <a:lnSpc>
                <a:spcPct val="90000"/>
              </a:lnSpc>
            </a:pPr>
            <a:r>
              <a:rPr lang="en-US" altLang="en-US" dirty="0">
                <a:ea typeface="MS PGothic" panose="020B0600070205080204" pitchFamily="34" charset="-128"/>
              </a:rPr>
              <a:t>Cost estimate = </a:t>
            </a:r>
            <a:r>
              <a:rPr lang="en-US" altLang="en-US" i="1" dirty="0" err="1">
                <a:ea typeface="MS PGothic" panose="020B0600070205080204" pitchFamily="34" charset="-128"/>
              </a:rPr>
              <a:t>b</a:t>
            </a:r>
            <a:r>
              <a:rPr lang="en-US" altLang="en-US" i="1" baseline="-25000" dirty="0" err="1">
                <a:ea typeface="MS PGothic" panose="020B0600070205080204" pitchFamily="34" charset="-128"/>
              </a:rPr>
              <a:t>r</a:t>
            </a:r>
            <a:r>
              <a:rPr lang="en-US" altLang="en-US" i="1" baseline="-25000" dirty="0">
                <a:ea typeface="MS PGothic" panose="020B0600070205080204" pitchFamily="34" charset="-128"/>
              </a:rPr>
              <a:t> </a:t>
            </a:r>
            <a:r>
              <a:rPr lang="en-US" altLang="en-US" dirty="0">
                <a:ea typeface="MS PGothic" panose="020B0600070205080204" pitchFamily="34" charset="-128"/>
              </a:rPr>
              <a:t>block transfers + 1 seek</a:t>
            </a:r>
            <a:endParaRPr lang="en-US" altLang="en-US" i="1" dirty="0">
              <a:ea typeface="MS PGothic" panose="020B0600070205080204" pitchFamily="34" charset="-128"/>
            </a:endParaRPr>
          </a:p>
          <a:p>
            <a:pPr lvl="2">
              <a:lnSpc>
                <a:spcPct val="90000"/>
              </a:lnSpc>
            </a:pPr>
            <a:r>
              <a:rPr lang="en-US" altLang="en-US" i="1" dirty="0" err="1">
                <a:ea typeface="MS PGothic" panose="020B0600070205080204" pitchFamily="34" charset="-128"/>
              </a:rPr>
              <a:t>b</a:t>
            </a:r>
            <a:r>
              <a:rPr lang="en-US" altLang="en-US" i="1" baseline="-25000" dirty="0" err="1">
                <a:ea typeface="MS PGothic" panose="020B0600070205080204" pitchFamily="34" charset="-128"/>
              </a:rPr>
              <a:t>r</a:t>
            </a:r>
            <a:r>
              <a:rPr lang="en-US" altLang="en-US" i="1" baseline="-25000" dirty="0">
                <a:ea typeface="MS PGothic" panose="020B0600070205080204" pitchFamily="34" charset="-128"/>
              </a:rPr>
              <a:t> </a:t>
            </a:r>
            <a:r>
              <a:rPr lang="en-US" altLang="en-US" i="1" dirty="0">
                <a:ea typeface="MS PGothic" panose="020B0600070205080204" pitchFamily="34" charset="-128"/>
              </a:rPr>
              <a:t> </a:t>
            </a:r>
            <a:r>
              <a:rPr lang="en-US" altLang="en-US" dirty="0">
                <a:ea typeface="MS PGothic" panose="020B0600070205080204" pitchFamily="34" charset="-128"/>
              </a:rPr>
              <a:t>denotes number of blocks containing records from relation </a:t>
            </a:r>
            <a:r>
              <a:rPr lang="en-US" altLang="en-US" i="1" dirty="0">
                <a:ea typeface="MS PGothic" panose="020B0600070205080204" pitchFamily="34" charset="-128"/>
              </a:rPr>
              <a:t>r</a:t>
            </a:r>
          </a:p>
          <a:p>
            <a:pPr lvl="1">
              <a:lnSpc>
                <a:spcPct val="90000"/>
              </a:lnSpc>
            </a:pPr>
            <a:r>
              <a:rPr lang="en-US" altLang="en-US" dirty="0">
                <a:ea typeface="MS PGothic" panose="020B0600070205080204" pitchFamily="34" charset="-128"/>
              </a:rPr>
              <a:t>If selection is on a key attribute, can stop on finding record</a:t>
            </a:r>
          </a:p>
          <a:p>
            <a:pPr lvl="2">
              <a:lnSpc>
                <a:spcPct val="90000"/>
              </a:lnSpc>
            </a:pPr>
            <a:r>
              <a:rPr lang="en-US" altLang="en-US" dirty="0">
                <a:ea typeface="MS PGothic" panose="020B0600070205080204" pitchFamily="34" charset="-128"/>
              </a:rPr>
              <a:t>cost = (</a:t>
            </a:r>
            <a:r>
              <a:rPr lang="en-US" altLang="en-US" i="1" dirty="0" err="1">
                <a:ea typeface="MS PGothic" panose="020B0600070205080204" pitchFamily="34" charset="-128"/>
              </a:rPr>
              <a:t>b</a:t>
            </a:r>
            <a:r>
              <a:rPr lang="en-US" altLang="en-US" i="1" baseline="-25000" dirty="0" err="1">
                <a:ea typeface="MS PGothic" panose="020B0600070205080204" pitchFamily="34" charset="-128"/>
              </a:rPr>
              <a:t>r</a:t>
            </a:r>
            <a:r>
              <a:rPr lang="en-US" altLang="en-US" i="1" baseline="-25000" dirty="0">
                <a:ea typeface="MS PGothic" panose="020B0600070205080204" pitchFamily="34" charset="-128"/>
              </a:rPr>
              <a:t> </a:t>
            </a:r>
            <a:r>
              <a:rPr lang="en-US" altLang="en-US" dirty="0">
                <a:ea typeface="MS PGothic" panose="020B0600070205080204" pitchFamily="34" charset="-128"/>
              </a:rPr>
              <a:t>/2) block transfers + 1 seek</a:t>
            </a:r>
          </a:p>
          <a:p>
            <a:pPr lvl="1">
              <a:lnSpc>
                <a:spcPct val="90000"/>
              </a:lnSpc>
            </a:pPr>
            <a:r>
              <a:rPr lang="en-US" altLang="en-US" dirty="0">
                <a:ea typeface="MS PGothic" panose="020B0600070205080204" pitchFamily="34" charset="-128"/>
              </a:rPr>
              <a:t>Linear search can be applied regardless of </a:t>
            </a:r>
          </a:p>
          <a:p>
            <a:pPr lvl="2">
              <a:lnSpc>
                <a:spcPct val="90000"/>
              </a:lnSpc>
            </a:pPr>
            <a:r>
              <a:rPr lang="en-US" altLang="en-US" dirty="0">
                <a:ea typeface="MS PGothic" panose="020B0600070205080204" pitchFamily="34" charset="-128"/>
              </a:rPr>
              <a:t>selection condition or</a:t>
            </a:r>
          </a:p>
          <a:p>
            <a:pPr lvl="2">
              <a:lnSpc>
                <a:spcPct val="90000"/>
              </a:lnSpc>
            </a:pPr>
            <a:r>
              <a:rPr lang="en-US" altLang="en-US" dirty="0">
                <a:ea typeface="MS PGothic" panose="020B0600070205080204" pitchFamily="34" charset="-128"/>
              </a:rPr>
              <a:t>ordering of records in the file, or </a:t>
            </a:r>
          </a:p>
          <a:p>
            <a:pPr lvl="2">
              <a:lnSpc>
                <a:spcPct val="90000"/>
              </a:lnSpc>
            </a:pPr>
            <a:r>
              <a:rPr lang="en-US" altLang="en-US" dirty="0">
                <a:ea typeface="MS PGothic" panose="020B0600070205080204" pitchFamily="34" charset="-128"/>
              </a:rPr>
              <a:t>availability of indices</a:t>
            </a:r>
          </a:p>
          <a:p>
            <a:pPr>
              <a:lnSpc>
                <a:spcPct val="90000"/>
              </a:lnSpc>
            </a:pPr>
            <a:r>
              <a:rPr lang="en-US" altLang="en-US" dirty="0">
                <a:ea typeface="MS PGothic" panose="020B0600070205080204" pitchFamily="34" charset="-128"/>
              </a:rPr>
              <a:t>Note: binary search generally does not make sense since data is not stored consecutively</a:t>
            </a:r>
          </a:p>
          <a:p>
            <a:pPr lvl="1">
              <a:lnSpc>
                <a:spcPct val="90000"/>
              </a:lnSpc>
            </a:pPr>
            <a:r>
              <a:rPr lang="en-US" altLang="en-US" dirty="0">
                <a:ea typeface="MS PGothic" panose="020B0600070205080204" pitchFamily="34" charset="-128"/>
              </a:rPr>
              <a:t>except when there is an index available, </a:t>
            </a:r>
          </a:p>
          <a:p>
            <a:pPr lvl="1">
              <a:lnSpc>
                <a:spcPct val="90000"/>
              </a:lnSpc>
            </a:pPr>
            <a:r>
              <a:rPr lang="en-US" altLang="en-US" dirty="0">
                <a:ea typeface="MS PGothic" panose="020B0600070205080204" pitchFamily="34" charset="-128"/>
              </a:rPr>
              <a:t>and binary search requires more seeks than index search</a:t>
            </a:r>
          </a:p>
        </p:txBody>
      </p:sp>
    </p:spTree>
  </p:cSld>
  <p:clrMapOvr>
    <a:masterClrMapping/>
  </p:clrMapOvr>
  <p:transition advTm="3808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418" name="Rectangle 2">
            <a:extLst>
              <a:ext uri="{FF2B5EF4-FFF2-40B4-BE49-F238E27FC236}">
                <a16:creationId xmlns:a16="http://schemas.microsoft.com/office/drawing/2014/main" id="{369C0E0E-12BB-4241-BE56-69B9C34C5D4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  <a:ea typeface="MS PGothic" panose="020B0600070205080204" pitchFamily="34" charset="-128"/>
              </a:rPr>
              <a:t>Selections Using Indices</a:t>
            </a:r>
          </a:p>
        </p:txBody>
      </p:sp>
      <p:sp>
        <p:nvSpPr>
          <p:cNvPr id="316419" name="Rectangle 3">
            <a:extLst>
              <a:ext uri="{FF2B5EF4-FFF2-40B4-BE49-F238E27FC236}">
                <a16:creationId xmlns:a16="http://schemas.microsoft.com/office/drawing/2014/main" id="{69273CB8-BC00-402F-AF16-C1D9F91D07A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768876" y="871993"/>
            <a:ext cx="5712781" cy="2674317"/>
          </a:xfrm>
        </p:spPr>
        <p:txBody>
          <a:bodyPr/>
          <a:lstStyle/>
          <a:p>
            <a:r>
              <a:rPr lang="en-US" altLang="en-US" b="1" dirty="0">
                <a:solidFill>
                  <a:srgbClr val="002060"/>
                </a:solidFill>
                <a:ea typeface="MS PGothic" panose="020B0600070205080204" pitchFamily="34" charset="-128"/>
              </a:rPr>
              <a:t>Index scan </a:t>
            </a:r>
            <a:r>
              <a:rPr lang="en-US" altLang="en-US" dirty="0">
                <a:ea typeface="MS PGothic" panose="020B0600070205080204" pitchFamily="34" charset="-128"/>
              </a:rPr>
              <a:t>– search algorithms that use an index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selection condition must be on search-key of index.</a:t>
            </a:r>
          </a:p>
          <a:p>
            <a:r>
              <a:rPr lang="en-US" altLang="en-US" b="1" dirty="0">
                <a:ea typeface="MS PGothic" panose="020B0600070205080204" pitchFamily="34" charset="-128"/>
              </a:rPr>
              <a:t>A2 </a:t>
            </a:r>
            <a:r>
              <a:rPr lang="en-US" altLang="en-US" dirty="0">
                <a:ea typeface="MS PGothic" panose="020B0600070205080204" pitchFamily="34" charset="-128"/>
              </a:rPr>
              <a:t>(</a:t>
            </a:r>
            <a:r>
              <a:rPr lang="en-US" altLang="en-US" b="1" dirty="0">
                <a:solidFill>
                  <a:srgbClr val="002060"/>
                </a:solidFill>
                <a:ea typeface="MS PGothic" panose="020B0600070205080204" pitchFamily="34" charset="-128"/>
              </a:rPr>
              <a:t>clustering index, equality on key</a:t>
            </a:r>
            <a:r>
              <a:rPr lang="en-US" altLang="en-US" dirty="0">
                <a:ea typeface="MS PGothic" panose="020B0600070205080204" pitchFamily="34" charset="-128"/>
              </a:rPr>
              <a:t>).  Retrieve a single record that satisfies the corresponding equality condition  </a:t>
            </a:r>
          </a:p>
          <a:p>
            <a:pPr lvl="1"/>
            <a:r>
              <a:rPr lang="en-US" altLang="en-US" i="1" dirty="0">
                <a:ea typeface="MS PGothic" panose="020B0600070205080204" pitchFamily="34" charset="-128"/>
              </a:rPr>
              <a:t>Cost</a:t>
            </a:r>
            <a:r>
              <a:rPr lang="en-US" altLang="en-US" dirty="0">
                <a:ea typeface="MS PGothic" panose="020B0600070205080204" pitchFamily="34" charset="-128"/>
              </a:rPr>
              <a:t> = (</a:t>
            </a:r>
            <a:r>
              <a:rPr lang="en-US" altLang="en-US" i="1" dirty="0">
                <a:ea typeface="MS PGothic" panose="020B0600070205080204" pitchFamily="34" charset="-128"/>
              </a:rPr>
              <a:t>h</a:t>
            </a:r>
            <a:r>
              <a:rPr lang="en-US" altLang="en-US" i="1" baseline="-25000" dirty="0">
                <a:ea typeface="MS PGothic" panose="020B0600070205080204" pitchFamily="34" charset="-128"/>
              </a:rPr>
              <a:t>i</a:t>
            </a:r>
            <a:r>
              <a:rPr lang="en-US" altLang="en-US" i="1" dirty="0">
                <a:ea typeface="MS PGothic" panose="020B0600070205080204" pitchFamily="34" charset="-128"/>
              </a:rPr>
              <a:t> </a:t>
            </a:r>
            <a:r>
              <a:rPr lang="en-US" altLang="en-US" dirty="0">
                <a:ea typeface="MS PGothic" panose="020B0600070205080204" pitchFamily="34" charset="-128"/>
              </a:rPr>
              <a:t>+ 1) * 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(</a:t>
            </a:r>
            <a:r>
              <a:rPr lang="en-US" altLang="en-US" i="1" dirty="0" err="1">
                <a:ea typeface="MS PGothic" panose="020B0600070205080204" pitchFamily="34" charset="-128"/>
                <a:sym typeface="Symbol" panose="05050102010706020507" pitchFamily="18" charset="2"/>
              </a:rPr>
              <a:t>t</a:t>
            </a:r>
            <a:r>
              <a:rPr lang="en-US" altLang="en-US" i="1" baseline="-25000" dirty="0" err="1">
                <a:ea typeface="MS PGothic" panose="020B0600070205080204" pitchFamily="34" charset="-128"/>
                <a:sym typeface="Symbol" panose="05050102010706020507" pitchFamily="18" charset="2"/>
              </a:rPr>
              <a:t>T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 + </a:t>
            </a:r>
            <a:r>
              <a:rPr lang="en-US" altLang="en-US" i="1" dirty="0" err="1">
                <a:ea typeface="MS PGothic" panose="020B0600070205080204" pitchFamily="34" charset="-128"/>
                <a:sym typeface="Symbol" panose="05050102010706020507" pitchFamily="18" charset="2"/>
              </a:rPr>
              <a:t>t</a:t>
            </a:r>
            <a:r>
              <a:rPr lang="en-US" altLang="en-US" i="1" baseline="-25000" dirty="0" err="1">
                <a:ea typeface="MS PGothic" panose="020B0600070205080204" pitchFamily="34" charset="-128"/>
                <a:sym typeface="Symbol" panose="05050102010706020507" pitchFamily="18" charset="2"/>
              </a:rPr>
              <a:t>S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)</a:t>
            </a:r>
            <a:endParaRPr lang="en-US" altLang="en-US" dirty="0">
              <a:ea typeface="MS PGothic" panose="020B0600070205080204" pitchFamily="34" charset="-128"/>
            </a:endParaRPr>
          </a:p>
          <a:p>
            <a:r>
              <a:rPr lang="en-US" altLang="en-US" b="1" dirty="0">
                <a:ea typeface="MS PGothic" panose="020B0600070205080204" pitchFamily="34" charset="-128"/>
              </a:rPr>
              <a:t>A3 </a:t>
            </a:r>
            <a:r>
              <a:rPr lang="en-US" altLang="en-US" dirty="0">
                <a:ea typeface="MS PGothic" panose="020B0600070205080204" pitchFamily="34" charset="-128"/>
              </a:rPr>
              <a:t>(</a:t>
            </a:r>
            <a:r>
              <a:rPr lang="en-US" altLang="en-US" b="1" dirty="0">
                <a:solidFill>
                  <a:srgbClr val="002060"/>
                </a:solidFill>
                <a:ea typeface="MS PGothic" panose="020B0600070205080204" pitchFamily="34" charset="-128"/>
              </a:rPr>
              <a:t>clustering index, equality on </a:t>
            </a:r>
            <a:r>
              <a:rPr lang="en-US" altLang="en-US" b="1" dirty="0" err="1">
                <a:solidFill>
                  <a:srgbClr val="002060"/>
                </a:solidFill>
                <a:ea typeface="MS PGothic" panose="020B0600070205080204" pitchFamily="34" charset="-128"/>
              </a:rPr>
              <a:t>nonkey</a:t>
            </a:r>
            <a:r>
              <a:rPr lang="en-US" altLang="en-US" dirty="0">
                <a:ea typeface="MS PGothic" panose="020B0600070205080204" pitchFamily="34" charset="-128"/>
              </a:rPr>
              <a:t>)</a:t>
            </a:r>
            <a:r>
              <a:rPr lang="en-US" altLang="en-US" i="1" dirty="0">
                <a:ea typeface="MS PGothic" panose="020B0600070205080204" pitchFamily="34" charset="-128"/>
              </a:rPr>
              <a:t> </a:t>
            </a:r>
            <a:r>
              <a:rPr lang="en-US" altLang="en-US" dirty="0">
                <a:ea typeface="MS PGothic" panose="020B0600070205080204" pitchFamily="34" charset="-128"/>
              </a:rPr>
              <a:t>Retrieve multiple records. 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Records will be on consecutive blocks</a:t>
            </a:r>
          </a:p>
          <a:p>
            <a:pPr lvl="2"/>
            <a:r>
              <a:rPr lang="en-US" altLang="en-US" dirty="0">
                <a:ea typeface="MS PGothic" panose="020B0600070205080204" pitchFamily="34" charset="-128"/>
              </a:rPr>
              <a:t>Let b = number of blocks containing matching records</a:t>
            </a:r>
          </a:p>
          <a:p>
            <a:pPr lvl="1"/>
            <a:r>
              <a:rPr lang="en-US" altLang="en-US" i="1" dirty="0">
                <a:ea typeface="MS PGothic" panose="020B0600070205080204" pitchFamily="34" charset="-128"/>
              </a:rPr>
              <a:t>Cost</a:t>
            </a:r>
            <a:r>
              <a:rPr lang="en-US" altLang="en-US" dirty="0">
                <a:ea typeface="MS PGothic" panose="020B0600070205080204" pitchFamily="34" charset="-128"/>
              </a:rPr>
              <a:t> = </a:t>
            </a:r>
            <a:r>
              <a:rPr lang="en-US" altLang="en-US" i="1" dirty="0">
                <a:ea typeface="MS PGothic" panose="020B0600070205080204" pitchFamily="34" charset="-128"/>
              </a:rPr>
              <a:t>h</a:t>
            </a:r>
            <a:r>
              <a:rPr lang="en-US" altLang="en-US" i="1" baseline="-25000" dirty="0">
                <a:ea typeface="MS PGothic" panose="020B0600070205080204" pitchFamily="34" charset="-128"/>
              </a:rPr>
              <a:t>i</a:t>
            </a:r>
            <a:r>
              <a:rPr lang="en-US" altLang="en-US" i="1" dirty="0">
                <a:ea typeface="MS PGothic" panose="020B0600070205080204" pitchFamily="34" charset="-128"/>
              </a:rPr>
              <a:t> * 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(</a:t>
            </a:r>
            <a:r>
              <a:rPr lang="en-US" altLang="en-US" i="1" dirty="0" err="1">
                <a:ea typeface="MS PGothic" panose="020B0600070205080204" pitchFamily="34" charset="-128"/>
                <a:sym typeface="Symbol" panose="05050102010706020507" pitchFamily="18" charset="2"/>
              </a:rPr>
              <a:t>t</a:t>
            </a:r>
            <a:r>
              <a:rPr lang="en-US" altLang="en-US" i="1" baseline="-25000" dirty="0" err="1">
                <a:ea typeface="MS PGothic" panose="020B0600070205080204" pitchFamily="34" charset="-128"/>
                <a:sym typeface="Symbol" panose="05050102010706020507" pitchFamily="18" charset="2"/>
              </a:rPr>
              <a:t>T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 + </a:t>
            </a:r>
            <a:r>
              <a:rPr lang="en-US" altLang="en-US" i="1" dirty="0" err="1">
                <a:ea typeface="MS PGothic" panose="020B0600070205080204" pitchFamily="34" charset="-128"/>
                <a:sym typeface="Symbol" panose="05050102010706020507" pitchFamily="18" charset="2"/>
              </a:rPr>
              <a:t>t</a:t>
            </a:r>
            <a:r>
              <a:rPr lang="en-US" altLang="en-US" i="1" baseline="-25000" dirty="0" err="1">
                <a:ea typeface="MS PGothic" panose="020B0600070205080204" pitchFamily="34" charset="-128"/>
                <a:sym typeface="Symbol" panose="05050102010706020507" pitchFamily="18" charset="2"/>
              </a:rPr>
              <a:t>S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)</a:t>
            </a:r>
            <a:r>
              <a:rPr lang="en-US" altLang="en-US" i="1" dirty="0">
                <a:ea typeface="MS PGothic" panose="020B0600070205080204" pitchFamily="34" charset="-128"/>
              </a:rPr>
              <a:t> </a:t>
            </a:r>
            <a:r>
              <a:rPr lang="en-US" altLang="en-US" dirty="0">
                <a:ea typeface="MS PGothic" panose="020B0600070205080204" pitchFamily="34" charset="-128"/>
              </a:rPr>
              <a:t>+ </a:t>
            </a:r>
            <a:r>
              <a:rPr lang="en-US" altLang="en-US" i="1" dirty="0" err="1">
                <a:ea typeface="MS PGothic" panose="020B0600070205080204" pitchFamily="34" charset="-128"/>
              </a:rPr>
              <a:t>t</a:t>
            </a:r>
            <a:r>
              <a:rPr lang="en-US" altLang="en-US" i="1" baseline="-25000" dirty="0" err="1">
                <a:ea typeface="MS PGothic" panose="020B0600070205080204" pitchFamily="34" charset="-128"/>
              </a:rPr>
              <a:t>S</a:t>
            </a:r>
            <a:r>
              <a:rPr lang="en-US" altLang="en-US" dirty="0">
                <a:ea typeface="MS PGothic" panose="020B0600070205080204" pitchFamily="34" charset="-128"/>
              </a:rPr>
              <a:t> + </a:t>
            </a:r>
            <a:r>
              <a:rPr lang="en-US" altLang="en-US" i="1" dirty="0" err="1">
                <a:ea typeface="MS PGothic" panose="020B0600070205080204" pitchFamily="34" charset="-128"/>
              </a:rPr>
              <a:t>t</a:t>
            </a:r>
            <a:r>
              <a:rPr lang="en-US" altLang="en-US" i="1" baseline="-25000" dirty="0" err="1">
                <a:ea typeface="MS PGothic" panose="020B0600070205080204" pitchFamily="34" charset="-128"/>
              </a:rPr>
              <a:t>T</a:t>
            </a:r>
            <a:r>
              <a:rPr lang="en-US" altLang="en-US" dirty="0">
                <a:ea typeface="MS PGothic" panose="020B0600070205080204" pitchFamily="34" charset="-128"/>
              </a:rPr>
              <a:t> * b</a:t>
            </a:r>
            <a:endParaRPr lang="en-US" altLang="en-US" i="1" dirty="0">
              <a:ea typeface="MS PGothic" panose="020B0600070205080204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4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4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4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6419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418" name="Rectangle 2">
            <a:extLst>
              <a:ext uri="{FF2B5EF4-FFF2-40B4-BE49-F238E27FC236}">
                <a16:creationId xmlns:a16="http://schemas.microsoft.com/office/drawing/2014/main" id="{669527DF-FFDC-4C5E-AEAD-2E439565E11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  <a:ea typeface="MS PGothic" panose="020B0600070205080204" pitchFamily="34" charset="-128"/>
              </a:rPr>
              <a:t>Selections Using Indices</a:t>
            </a:r>
          </a:p>
        </p:txBody>
      </p:sp>
      <p:sp>
        <p:nvSpPr>
          <p:cNvPr id="316419" name="Rectangle 3">
            <a:extLst>
              <a:ext uri="{FF2B5EF4-FFF2-40B4-BE49-F238E27FC236}">
                <a16:creationId xmlns:a16="http://schemas.microsoft.com/office/drawing/2014/main" id="{7DB53E9F-8A74-4C7D-8CBA-255265F636D5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775535" y="871993"/>
            <a:ext cx="5810376" cy="2394581"/>
          </a:xfrm>
        </p:spPr>
        <p:txBody>
          <a:bodyPr/>
          <a:lstStyle/>
          <a:p>
            <a:r>
              <a:rPr lang="en-US" altLang="en-US" b="1" dirty="0">
                <a:ea typeface="MS PGothic" panose="020B0600070205080204" pitchFamily="34" charset="-128"/>
              </a:rPr>
              <a:t>A4</a:t>
            </a:r>
            <a:r>
              <a:rPr lang="en-US" altLang="en-US" dirty="0">
                <a:ea typeface="MS PGothic" panose="020B0600070205080204" pitchFamily="34" charset="-128"/>
              </a:rPr>
              <a:t> (</a:t>
            </a:r>
            <a:r>
              <a:rPr lang="en-US" altLang="en-US" b="1" dirty="0">
                <a:solidFill>
                  <a:srgbClr val="002060"/>
                </a:solidFill>
                <a:ea typeface="MS PGothic" panose="020B0600070205080204" pitchFamily="34" charset="-128"/>
              </a:rPr>
              <a:t>secondary index, equality on key/non-key</a:t>
            </a:r>
            <a:r>
              <a:rPr lang="en-US" altLang="en-US" dirty="0">
                <a:ea typeface="MS PGothic" panose="020B0600070205080204" pitchFamily="34" charset="-128"/>
              </a:rPr>
              <a:t>)</a:t>
            </a:r>
            <a:r>
              <a:rPr lang="en-US" altLang="en-US" i="1" dirty="0">
                <a:ea typeface="MS PGothic" panose="020B0600070205080204" pitchFamily="34" charset="-128"/>
              </a:rPr>
              <a:t>.</a:t>
            </a:r>
            <a:endParaRPr lang="en-US" altLang="en-US" dirty="0">
              <a:ea typeface="MS PGothic" panose="020B0600070205080204" pitchFamily="34" charset="-128"/>
            </a:endParaRP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Retrieve a single record if the search-key is a candidate key</a:t>
            </a:r>
          </a:p>
          <a:p>
            <a:pPr lvl="2"/>
            <a:r>
              <a:rPr lang="en-US" altLang="en-US" i="1" dirty="0">
                <a:ea typeface="MS PGothic" panose="020B0600070205080204" pitchFamily="34" charset="-128"/>
              </a:rPr>
              <a:t>Cost = (h</a:t>
            </a:r>
            <a:r>
              <a:rPr lang="en-US" altLang="en-US" i="1" baseline="-25000" dirty="0">
                <a:ea typeface="MS PGothic" panose="020B0600070205080204" pitchFamily="34" charset="-128"/>
              </a:rPr>
              <a:t>i</a:t>
            </a:r>
            <a:r>
              <a:rPr lang="en-US" altLang="en-US" i="1" dirty="0">
                <a:ea typeface="MS PGothic" panose="020B0600070205080204" pitchFamily="34" charset="-128"/>
              </a:rPr>
              <a:t> </a:t>
            </a:r>
            <a:r>
              <a:rPr lang="en-US" altLang="en-US" dirty="0">
                <a:ea typeface="MS PGothic" panose="020B0600070205080204" pitchFamily="34" charset="-128"/>
              </a:rPr>
              <a:t>+ 1) * 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(</a:t>
            </a:r>
            <a:r>
              <a:rPr lang="en-US" altLang="en-US" i="1" dirty="0" err="1">
                <a:ea typeface="MS PGothic" panose="020B0600070205080204" pitchFamily="34" charset="-128"/>
                <a:sym typeface="Symbol" panose="05050102010706020507" pitchFamily="18" charset="2"/>
              </a:rPr>
              <a:t>t</a:t>
            </a:r>
            <a:r>
              <a:rPr lang="en-US" altLang="en-US" i="1" baseline="-25000" dirty="0" err="1">
                <a:ea typeface="MS PGothic" panose="020B0600070205080204" pitchFamily="34" charset="-128"/>
                <a:sym typeface="Symbol" panose="05050102010706020507" pitchFamily="18" charset="2"/>
              </a:rPr>
              <a:t>T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 + </a:t>
            </a:r>
            <a:r>
              <a:rPr lang="en-US" altLang="en-US" i="1" dirty="0" err="1">
                <a:ea typeface="MS PGothic" panose="020B0600070205080204" pitchFamily="34" charset="-128"/>
                <a:sym typeface="Symbol" panose="05050102010706020507" pitchFamily="18" charset="2"/>
              </a:rPr>
              <a:t>t</a:t>
            </a:r>
            <a:r>
              <a:rPr lang="en-US" altLang="en-US" i="1" baseline="-25000" dirty="0" err="1">
                <a:ea typeface="MS PGothic" panose="020B0600070205080204" pitchFamily="34" charset="-128"/>
                <a:sym typeface="Symbol" panose="05050102010706020507" pitchFamily="18" charset="2"/>
              </a:rPr>
              <a:t>S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)</a:t>
            </a:r>
            <a:endParaRPr lang="en-US" altLang="en-US" dirty="0">
              <a:ea typeface="MS PGothic" panose="020B0600070205080204" pitchFamily="34" charset="-128"/>
            </a:endParaRP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Retrieve multiple records if search-key is not a candidate key</a:t>
            </a:r>
          </a:p>
          <a:p>
            <a:pPr lvl="2"/>
            <a:r>
              <a:rPr lang="en-US" altLang="en-US" dirty="0">
                <a:ea typeface="MS PGothic" panose="020B0600070205080204" pitchFamily="34" charset="-128"/>
              </a:rPr>
              <a:t>each of </a:t>
            </a:r>
            <a:r>
              <a:rPr lang="en-US" altLang="en-US" i="1" dirty="0">
                <a:ea typeface="MS PGothic" panose="020B0600070205080204" pitchFamily="34" charset="-128"/>
              </a:rPr>
              <a:t>n</a:t>
            </a:r>
            <a:r>
              <a:rPr lang="en-US" altLang="en-US" dirty="0">
                <a:ea typeface="MS PGothic" panose="020B0600070205080204" pitchFamily="34" charset="-128"/>
              </a:rPr>
              <a:t> matching records may be on a different block  </a:t>
            </a:r>
          </a:p>
          <a:p>
            <a:pPr lvl="2"/>
            <a:r>
              <a:rPr lang="en-US" altLang="en-US" dirty="0">
                <a:ea typeface="MS PGothic" panose="020B0600070205080204" pitchFamily="34" charset="-128"/>
              </a:rPr>
              <a:t>Cost =  (</a:t>
            </a:r>
            <a:r>
              <a:rPr lang="en-US" altLang="en-US" i="1" dirty="0">
                <a:ea typeface="MS PGothic" panose="020B0600070205080204" pitchFamily="34" charset="-128"/>
              </a:rPr>
              <a:t>h</a:t>
            </a:r>
            <a:r>
              <a:rPr lang="en-US" altLang="en-US" i="1" baseline="-25000" dirty="0">
                <a:ea typeface="MS PGothic" panose="020B0600070205080204" pitchFamily="34" charset="-128"/>
              </a:rPr>
              <a:t>i</a:t>
            </a:r>
            <a:r>
              <a:rPr lang="en-US" altLang="en-US" i="1" dirty="0">
                <a:ea typeface="MS PGothic" panose="020B0600070205080204" pitchFamily="34" charset="-128"/>
              </a:rPr>
              <a:t> </a:t>
            </a:r>
            <a:r>
              <a:rPr lang="en-US" altLang="en-US" dirty="0">
                <a:ea typeface="MS PGothic" panose="020B0600070205080204" pitchFamily="34" charset="-128"/>
              </a:rPr>
              <a:t>+ </a:t>
            </a:r>
            <a:r>
              <a:rPr lang="en-US" altLang="en-US" i="1" dirty="0">
                <a:ea typeface="MS PGothic" panose="020B0600070205080204" pitchFamily="34" charset="-128"/>
              </a:rPr>
              <a:t>n) * 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(</a:t>
            </a:r>
            <a:r>
              <a:rPr lang="en-US" altLang="en-US" i="1" dirty="0" err="1">
                <a:ea typeface="MS PGothic" panose="020B0600070205080204" pitchFamily="34" charset="-128"/>
                <a:sym typeface="Symbol" panose="05050102010706020507" pitchFamily="18" charset="2"/>
              </a:rPr>
              <a:t>t</a:t>
            </a:r>
            <a:r>
              <a:rPr lang="en-US" altLang="en-US" i="1" baseline="-25000" dirty="0" err="1">
                <a:ea typeface="MS PGothic" panose="020B0600070205080204" pitchFamily="34" charset="-128"/>
                <a:sym typeface="Symbol" panose="05050102010706020507" pitchFamily="18" charset="2"/>
              </a:rPr>
              <a:t>T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 + </a:t>
            </a:r>
            <a:r>
              <a:rPr lang="en-US" altLang="en-US" i="1" dirty="0" err="1">
                <a:ea typeface="MS PGothic" panose="020B0600070205080204" pitchFamily="34" charset="-128"/>
                <a:sym typeface="Symbol" panose="05050102010706020507" pitchFamily="18" charset="2"/>
              </a:rPr>
              <a:t>t</a:t>
            </a:r>
            <a:r>
              <a:rPr lang="en-US" altLang="en-US" i="1" baseline="-25000" dirty="0" err="1">
                <a:ea typeface="MS PGothic" panose="020B0600070205080204" pitchFamily="34" charset="-128"/>
                <a:sym typeface="Symbol" panose="05050102010706020507" pitchFamily="18" charset="2"/>
              </a:rPr>
              <a:t>S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)</a:t>
            </a:r>
            <a:r>
              <a:rPr lang="en-US" altLang="en-US" i="1" dirty="0">
                <a:ea typeface="MS PGothic" panose="020B0600070205080204" pitchFamily="34" charset="-128"/>
              </a:rPr>
              <a:t> </a:t>
            </a:r>
          </a:p>
          <a:p>
            <a:pPr lvl="3"/>
            <a:r>
              <a:rPr lang="en-US" altLang="en-US" dirty="0">
                <a:ea typeface="MS PGothic" panose="020B0600070205080204" pitchFamily="34" charset="-128"/>
              </a:rPr>
              <a:t>Can be very expensive!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4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4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6419" grpId="0" uiExpand="1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466" name="Rectangle 2">
            <a:extLst>
              <a:ext uri="{FF2B5EF4-FFF2-40B4-BE49-F238E27FC236}">
                <a16:creationId xmlns:a16="http://schemas.microsoft.com/office/drawing/2014/main" id="{63DD128C-77F0-4A3D-A3AD-12E6BC9F552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  <a:ea typeface="MS PGothic" panose="020B0600070205080204" pitchFamily="34" charset="-128"/>
              </a:rPr>
              <a:t>Selections Involving Comparisons</a:t>
            </a:r>
          </a:p>
        </p:txBody>
      </p:sp>
      <p:sp>
        <p:nvSpPr>
          <p:cNvPr id="318467" name="Rectangle 3">
            <a:extLst>
              <a:ext uri="{FF2B5EF4-FFF2-40B4-BE49-F238E27FC236}">
                <a16:creationId xmlns:a16="http://schemas.microsoft.com/office/drawing/2014/main" id="{C20946C2-54EF-43A4-BEEE-FF0078C6C2CB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772531" y="881017"/>
            <a:ext cx="5729101" cy="354059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kumimoji="0" lang="en-US" altLang="en-US" dirty="0">
                <a:ea typeface="MS PGothic" panose="020B0600070205080204" pitchFamily="34" charset="-128"/>
              </a:rPr>
              <a:t>Can implement selections of the form </a:t>
            </a:r>
            <a:r>
              <a:rPr kumimoji="0"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</a:t>
            </a:r>
            <a:r>
              <a:rPr kumimoji="0" lang="en-US" altLang="en-US" i="1" baseline="-25000" dirty="0">
                <a:ea typeface="MS PGothic" panose="020B0600070205080204" pitchFamily="34" charset="-128"/>
                <a:sym typeface="Symbol" panose="05050102010706020507" pitchFamily="18" charset="2"/>
              </a:rPr>
              <a:t>A</a:t>
            </a:r>
            <a:r>
              <a:rPr kumimoji="0" lang="en-US" altLang="en-US" baseline="-25000" dirty="0">
                <a:ea typeface="MS PGothic" panose="020B0600070205080204" pitchFamily="34" charset="-128"/>
                <a:sym typeface="Symbol" panose="05050102010706020507" pitchFamily="18" charset="2"/>
              </a:rPr>
              <a:t></a:t>
            </a:r>
            <a:r>
              <a:rPr kumimoji="0" lang="en-US" altLang="en-US" i="1" baseline="-25000" dirty="0">
                <a:ea typeface="MS PGothic" panose="020B0600070205080204" pitchFamily="34" charset="-128"/>
                <a:sym typeface="Symbol" panose="05050102010706020507" pitchFamily="18" charset="2"/>
              </a:rPr>
              <a:t>V </a:t>
            </a:r>
            <a:r>
              <a:rPr kumimoji="0"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(</a:t>
            </a:r>
            <a:r>
              <a:rPr kumimoji="0" lang="en-US" altLang="en-US" i="1" dirty="0">
                <a:ea typeface="MS PGothic" panose="020B0600070205080204" pitchFamily="34" charset="-128"/>
                <a:sym typeface="Symbol" panose="05050102010706020507" pitchFamily="18" charset="2"/>
              </a:rPr>
              <a:t>r</a:t>
            </a:r>
            <a:r>
              <a:rPr kumimoji="0"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) or </a:t>
            </a:r>
            <a:r>
              <a:rPr kumimoji="0" lang="en-US" altLang="en-US" i="1" baseline="-25000" dirty="0">
                <a:ea typeface="MS PGothic" panose="020B0600070205080204" pitchFamily="34" charset="-128"/>
                <a:sym typeface="Symbol" panose="05050102010706020507" pitchFamily="18" charset="2"/>
              </a:rPr>
              <a:t>A </a:t>
            </a:r>
            <a:r>
              <a:rPr kumimoji="0" lang="en-US" altLang="en-US" baseline="-25000" dirty="0">
                <a:ea typeface="MS PGothic" panose="020B0600070205080204" pitchFamily="34" charset="-128"/>
                <a:sym typeface="Symbol" panose="05050102010706020507" pitchFamily="18" charset="2"/>
              </a:rPr>
              <a:t> </a:t>
            </a:r>
            <a:r>
              <a:rPr kumimoji="0" lang="en-US" altLang="en-US" i="1" baseline="-25000" dirty="0">
                <a:ea typeface="MS PGothic" panose="020B0600070205080204" pitchFamily="34" charset="-128"/>
                <a:sym typeface="Symbol" panose="05050102010706020507" pitchFamily="18" charset="2"/>
              </a:rPr>
              <a:t>V</a:t>
            </a:r>
            <a:r>
              <a:rPr kumimoji="0"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(</a:t>
            </a:r>
            <a:r>
              <a:rPr kumimoji="0" lang="en-US" altLang="en-US" i="1" dirty="0">
                <a:ea typeface="MS PGothic" panose="020B0600070205080204" pitchFamily="34" charset="-128"/>
                <a:sym typeface="Symbol" panose="05050102010706020507" pitchFamily="18" charset="2"/>
              </a:rPr>
              <a:t>r</a:t>
            </a:r>
            <a:r>
              <a:rPr kumimoji="0"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) by using</a:t>
            </a:r>
          </a:p>
          <a:p>
            <a:pPr lvl="1">
              <a:lnSpc>
                <a:spcPct val="90000"/>
              </a:lnSpc>
            </a:pPr>
            <a:r>
              <a:rPr kumimoji="0"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 a linear file scan,</a:t>
            </a:r>
          </a:p>
          <a:p>
            <a:pPr lvl="1">
              <a:lnSpc>
                <a:spcPct val="90000"/>
              </a:lnSpc>
            </a:pPr>
            <a:r>
              <a:rPr kumimoji="0"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 or by using indices in the following ways:</a:t>
            </a:r>
          </a:p>
          <a:p>
            <a:pPr>
              <a:lnSpc>
                <a:spcPct val="90000"/>
              </a:lnSpc>
            </a:pPr>
            <a:r>
              <a:rPr lang="en-US" altLang="en-US" b="1" dirty="0">
                <a:ea typeface="MS PGothic" panose="020B0600070205080204" pitchFamily="34" charset="-128"/>
              </a:rPr>
              <a:t>A5</a:t>
            </a:r>
            <a:r>
              <a:rPr lang="en-US" altLang="en-US" dirty="0">
                <a:ea typeface="MS PGothic" panose="020B0600070205080204" pitchFamily="34" charset="-128"/>
              </a:rPr>
              <a:t> (</a:t>
            </a:r>
            <a:r>
              <a:rPr lang="en-US" altLang="en-US" b="1" dirty="0">
                <a:solidFill>
                  <a:srgbClr val="002060"/>
                </a:solidFill>
                <a:ea typeface="MS PGothic" panose="020B0600070205080204" pitchFamily="34" charset="-128"/>
              </a:rPr>
              <a:t>clustering index, comparison</a:t>
            </a:r>
            <a:r>
              <a:rPr lang="en-US" altLang="en-US" dirty="0">
                <a:ea typeface="MS PGothic" panose="020B0600070205080204" pitchFamily="34" charset="-128"/>
              </a:rPr>
              <a:t>)</a:t>
            </a:r>
            <a:r>
              <a:rPr lang="en-US" altLang="en-US" i="1" dirty="0">
                <a:ea typeface="MS PGothic" panose="020B0600070205080204" pitchFamily="34" charset="-128"/>
              </a:rPr>
              <a:t>.</a:t>
            </a:r>
            <a:r>
              <a:rPr lang="en-US" altLang="en-US" dirty="0">
                <a:ea typeface="MS PGothic" panose="020B0600070205080204" pitchFamily="34" charset="-128"/>
              </a:rPr>
              <a:t> (Relation is sorted on A)</a:t>
            </a:r>
            <a:endParaRPr lang="en-US" altLang="en-US" i="1" dirty="0">
              <a:ea typeface="MS PGothic" panose="020B0600070205080204" pitchFamily="34" charset="-128"/>
            </a:endParaRPr>
          </a:p>
          <a:p>
            <a:pPr lvl="2">
              <a:lnSpc>
                <a:spcPct val="90000"/>
              </a:lnSpc>
            </a:pPr>
            <a:r>
              <a:rPr lang="en-US" altLang="en-US" dirty="0">
                <a:ea typeface="MS PGothic" panose="020B0600070205080204" pitchFamily="34" charset="-128"/>
              </a:rPr>
              <a:t>For </a:t>
            </a:r>
            <a:r>
              <a:rPr kumimoji="0" lang="en-US" altLang="en-US" i="1" dirty="0">
                <a:ea typeface="MS PGothic" panose="020B0600070205080204" pitchFamily="34" charset="-128"/>
                <a:sym typeface="Symbol" panose="05050102010706020507" pitchFamily="18" charset="2"/>
              </a:rPr>
              <a:t></a:t>
            </a:r>
            <a:r>
              <a:rPr kumimoji="0" lang="en-US" altLang="en-US" i="1" baseline="-25000" dirty="0">
                <a:ea typeface="MS PGothic" panose="020B0600070205080204" pitchFamily="34" charset="-128"/>
                <a:sym typeface="Symbol" panose="05050102010706020507" pitchFamily="18" charset="2"/>
              </a:rPr>
              <a:t>A  V</a:t>
            </a:r>
            <a:r>
              <a:rPr kumimoji="0" lang="en-US" altLang="en-US" i="1" dirty="0">
                <a:ea typeface="MS PGothic" panose="020B0600070205080204" pitchFamily="34" charset="-128"/>
                <a:sym typeface="Symbol" panose="05050102010706020507" pitchFamily="18" charset="2"/>
              </a:rPr>
              <a:t>(r)</a:t>
            </a:r>
            <a:r>
              <a:rPr kumimoji="0"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  use index to find first tuple </a:t>
            </a:r>
            <a:r>
              <a:rPr kumimoji="0" lang="en-US" altLang="en-US" i="1" dirty="0">
                <a:ea typeface="MS PGothic" panose="020B0600070205080204" pitchFamily="34" charset="-128"/>
                <a:sym typeface="Symbol" panose="05050102010706020507" pitchFamily="18" charset="2"/>
              </a:rPr>
              <a:t> v</a:t>
            </a:r>
            <a:r>
              <a:rPr kumimoji="0"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  and scan relation sequentially  from there</a:t>
            </a:r>
          </a:p>
          <a:p>
            <a:pPr lvl="2">
              <a:lnSpc>
                <a:spcPct val="90000"/>
              </a:lnSpc>
            </a:pPr>
            <a:r>
              <a:rPr kumimoji="0"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For </a:t>
            </a:r>
            <a:r>
              <a:rPr kumimoji="0" lang="en-US" altLang="en-US" i="1" baseline="-25000" dirty="0">
                <a:ea typeface="MS PGothic" panose="020B0600070205080204" pitchFamily="34" charset="-128"/>
                <a:sym typeface="Symbol" panose="05050102010706020507" pitchFamily="18" charset="2"/>
              </a:rPr>
              <a:t>A</a:t>
            </a:r>
            <a:r>
              <a:rPr kumimoji="0" lang="en-US" altLang="en-US" baseline="-25000" dirty="0">
                <a:ea typeface="MS PGothic" panose="020B0600070205080204" pitchFamily="34" charset="-128"/>
                <a:sym typeface="Symbol" panose="05050102010706020507" pitchFamily="18" charset="2"/>
              </a:rPr>
              <a:t></a:t>
            </a:r>
            <a:r>
              <a:rPr kumimoji="0" lang="en-US" altLang="en-US" i="1" baseline="-25000" dirty="0">
                <a:ea typeface="MS PGothic" panose="020B0600070205080204" pitchFamily="34" charset="-128"/>
                <a:sym typeface="Symbol" panose="05050102010706020507" pitchFamily="18" charset="2"/>
              </a:rPr>
              <a:t>V </a:t>
            </a:r>
            <a:r>
              <a:rPr kumimoji="0"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(</a:t>
            </a:r>
            <a:r>
              <a:rPr kumimoji="0" lang="en-US" altLang="en-US" i="1" dirty="0">
                <a:ea typeface="MS PGothic" panose="020B0600070205080204" pitchFamily="34" charset="-128"/>
                <a:sym typeface="Symbol" panose="05050102010706020507" pitchFamily="18" charset="2"/>
              </a:rPr>
              <a:t>r</a:t>
            </a:r>
            <a:r>
              <a:rPr kumimoji="0"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) just scan relation sequentially till first tuple &gt; </a:t>
            </a:r>
            <a:r>
              <a:rPr kumimoji="0" lang="en-US" altLang="en-US" i="1" dirty="0">
                <a:ea typeface="MS PGothic" panose="020B0600070205080204" pitchFamily="34" charset="-128"/>
                <a:sym typeface="Symbol" panose="05050102010706020507" pitchFamily="18" charset="2"/>
              </a:rPr>
              <a:t>v; </a:t>
            </a:r>
            <a:r>
              <a:rPr kumimoji="0"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do not use index</a:t>
            </a:r>
            <a:endParaRPr lang="en-US" altLang="en-US" dirty="0">
              <a:ea typeface="MS PGothic" panose="020B0600070205080204" pitchFamily="34" charset="-128"/>
            </a:endParaRPr>
          </a:p>
          <a:p>
            <a:pPr>
              <a:lnSpc>
                <a:spcPct val="90000"/>
              </a:lnSpc>
            </a:pPr>
            <a:r>
              <a:rPr lang="en-US" altLang="en-US" b="1" dirty="0">
                <a:ea typeface="MS PGothic" panose="020B0600070205080204" pitchFamily="34" charset="-128"/>
              </a:rPr>
              <a:t>A6</a:t>
            </a:r>
            <a:r>
              <a:rPr lang="en-US" altLang="en-US" dirty="0">
                <a:ea typeface="MS PGothic" panose="020B0600070205080204" pitchFamily="34" charset="-128"/>
              </a:rPr>
              <a:t> (</a:t>
            </a:r>
            <a:r>
              <a:rPr lang="en-US" altLang="en-US" b="1" dirty="0">
                <a:solidFill>
                  <a:srgbClr val="002060"/>
                </a:solidFill>
                <a:ea typeface="MS PGothic" panose="020B0600070205080204" pitchFamily="34" charset="-128"/>
              </a:rPr>
              <a:t>clustering index, comparison</a:t>
            </a:r>
            <a:r>
              <a:rPr lang="en-US" altLang="en-US" dirty="0">
                <a:ea typeface="MS PGothic" panose="020B0600070205080204" pitchFamily="34" charset="-128"/>
              </a:rPr>
              <a:t>). </a:t>
            </a:r>
          </a:p>
          <a:p>
            <a:pPr lvl="2">
              <a:lnSpc>
                <a:spcPct val="90000"/>
              </a:lnSpc>
            </a:pPr>
            <a:r>
              <a:rPr lang="en-US" altLang="en-US" dirty="0">
                <a:ea typeface="MS PGothic" panose="020B0600070205080204" pitchFamily="34" charset="-128"/>
              </a:rPr>
              <a:t>For </a:t>
            </a:r>
            <a:r>
              <a:rPr kumimoji="0" lang="en-US" altLang="en-US" i="1" dirty="0">
                <a:ea typeface="MS PGothic" panose="020B0600070205080204" pitchFamily="34" charset="-128"/>
                <a:sym typeface="Symbol" panose="05050102010706020507" pitchFamily="18" charset="2"/>
              </a:rPr>
              <a:t></a:t>
            </a:r>
            <a:r>
              <a:rPr kumimoji="0" lang="en-US" altLang="en-US" i="1" baseline="-25000" dirty="0">
                <a:ea typeface="MS PGothic" panose="020B0600070205080204" pitchFamily="34" charset="-128"/>
                <a:sym typeface="Symbol" panose="05050102010706020507" pitchFamily="18" charset="2"/>
              </a:rPr>
              <a:t>A  V</a:t>
            </a:r>
            <a:r>
              <a:rPr kumimoji="0" lang="en-US" altLang="en-US" i="1" dirty="0">
                <a:ea typeface="MS PGothic" panose="020B0600070205080204" pitchFamily="34" charset="-128"/>
                <a:sym typeface="Symbol" panose="05050102010706020507" pitchFamily="18" charset="2"/>
              </a:rPr>
              <a:t>(r)</a:t>
            </a:r>
            <a:r>
              <a:rPr kumimoji="0"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  use index to find first index entry </a:t>
            </a:r>
            <a:r>
              <a:rPr kumimoji="0" lang="en-US" altLang="en-US" i="1" dirty="0">
                <a:ea typeface="MS PGothic" panose="020B0600070205080204" pitchFamily="34" charset="-128"/>
                <a:sym typeface="Symbol" panose="05050102010706020507" pitchFamily="18" charset="2"/>
              </a:rPr>
              <a:t> v</a:t>
            </a:r>
            <a:r>
              <a:rPr kumimoji="0"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 and scan index sequentially  from there, to find pointers to records.</a:t>
            </a:r>
          </a:p>
          <a:p>
            <a:pPr lvl="2">
              <a:lnSpc>
                <a:spcPct val="90000"/>
              </a:lnSpc>
            </a:pPr>
            <a:r>
              <a:rPr kumimoji="0"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For </a:t>
            </a:r>
            <a:r>
              <a:rPr kumimoji="0" lang="en-US" altLang="en-US" i="1" baseline="-25000" dirty="0">
                <a:ea typeface="MS PGothic" panose="020B0600070205080204" pitchFamily="34" charset="-128"/>
                <a:sym typeface="Symbol" panose="05050102010706020507" pitchFamily="18" charset="2"/>
              </a:rPr>
              <a:t>A</a:t>
            </a:r>
            <a:r>
              <a:rPr kumimoji="0" lang="en-US" altLang="en-US" baseline="-25000" dirty="0">
                <a:ea typeface="MS PGothic" panose="020B0600070205080204" pitchFamily="34" charset="-128"/>
                <a:sym typeface="Symbol" panose="05050102010706020507" pitchFamily="18" charset="2"/>
              </a:rPr>
              <a:t></a:t>
            </a:r>
            <a:r>
              <a:rPr kumimoji="0" lang="en-US" altLang="en-US" i="1" baseline="-25000" dirty="0">
                <a:ea typeface="MS PGothic" panose="020B0600070205080204" pitchFamily="34" charset="-128"/>
                <a:sym typeface="Symbol" panose="05050102010706020507" pitchFamily="18" charset="2"/>
              </a:rPr>
              <a:t>V </a:t>
            </a:r>
            <a:r>
              <a:rPr kumimoji="0"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(</a:t>
            </a:r>
            <a:r>
              <a:rPr kumimoji="0" lang="en-US" altLang="en-US" i="1" dirty="0">
                <a:ea typeface="MS PGothic" panose="020B0600070205080204" pitchFamily="34" charset="-128"/>
                <a:sym typeface="Symbol" panose="05050102010706020507" pitchFamily="18" charset="2"/>
              </a:rPr>
              <a:t>r</a:t>
            </a:r>
            <a:r>
              <a:rPr kumimoji="0"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) just scan leaf pages of index finding pointers to records, till first entry &gt; </a:t>
            </a:r>
            <a:r>
              <a:rPr kumimoji="0" lang="en-US" altLang="en-US" i="1" dirty="0">
                <a:ea typeface="MS PGothic" panose="020B0600070205080204" pitchFamily="34" charset="-128"/>
                <a:sym typeface="Symbol" panose="05050102010706020507" pitchFamily="18" charset="2"/>
              </a:rPr>
              <a:t>v</a:t>
            </a:r>
            <a:endParaRPr lang="en-US" altLang="en-US" i="1" dirty="0">
              <a:ea typeface="MS PGothic" panose="020B0600070205080204" pitchFamily="34" charset="-128"/>
            </a:endParaRPr>
          </a:p>
          <a:p>
            <a:pPr lvl="2">
              <a:lnSpc>
                <a:spcPct val="90000"/>
              </a:lnSpc>
            </a:pPr>
            <a:r>
              <a:rPr kumimoji="0"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In either case, retrieve records that are pointed to</a:t>
            </a:r>
          </a:p>
          <a:p>
            <a:pPr lvl="2">
              <a:lnSpc>
                <a:spcPct val="90000"/>
              </a:lnSpc>
            </a:pPr>
            <a:r>
              <a:rPr kumimoji="0"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requires an I/O per record;</a:t>
            </a:r>
            <a:r>
              <a:rPr lang="en-US" altLang="en-US" dirty="0">
                <a:ea typeface="MS PGothic" panose="020B0600070205080204" pitchFamily="34" charset="-128"/>
              </a:rPr>
              <a:t> Linear file scan may be cheaper!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4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4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4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4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4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4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4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4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4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46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46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8467" grpId="0" uiExpand="1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490" name="Rectangle 2">
            <a:extLst>
              <a:ext uri="{FF2B5EF4-FFF2-40B4-BE49-F238E27FC236}">
                <a16:creationId xmlns:a16="http://schemas.microsoft.com/office/drawing/2014/main" id="{7FD05BB0-1BC5-4784-9BDD-C08905CE858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  <a:ea typeface="MS PGothic" panose="020B0600070205080204" pitchFamily="34" charset="-128"/>
              </a:rPr>
              <a:t>Implementation of Complex Selections</a:t>
            </a:r>
          </a:p>
        </p:txBody>
      </p:sp>
      <p:sp>
        <p:nvSpPr>
          <p:cNvPr id="319491" name="Rectangle 3">
            <a:extLst>
              <a:ext uri="{FF2B5EF4-FFF2-40B4-BE49-F238E27FC236}">
                <a16:creationId xmlns:a16="http://schemas.microsoft.com/office/drawing/2014/main" id="{BB2B64C1-1D3F-4E22-A3D1-7315FFB6625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779187" y="890041"/>
            <a:ext cx="5629229" cy="3630827"/>
          </a:xfrm>
        </p:spPr>
        <p:txBody>
          <a:bodyPr/>
          <a:lstStyle/>
          <a:p>
            <a:pPr>
              <a:tabLst>
                <a:tab pos="1753791" algn="l"/>
              </a:tabLst>
            </a:pPr>
            <a:r>
              <a:rPr lang="en-US" altLang="en-US" b="1" dirty="0">
                <a:ea typeface="MS PGothic" panose="020B0600070205080204" pitchFamily="34" charset="-128"/>
                <a:sym typeface="Greek Symbols" pitchFamily="18" charset="2"/>
              </a:rPr>
              <a:t>Conjunction:  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</a:t>
            </a:r>
            <a:r>
              <a:rPr lang="en-US" altLang="en-US" baseline="-25000" dirty="0">
                <a:ea typeface="MS PGothic" panose="020B0600070205080204" pitchFamily="34" charset="-128"/>
                <a:sym typeface="Symbol" panose="05050102010706020507" pitchFamily="18" charset="2"/>
              </a:rPr>
              <a:t></a:t>
            </a:r>
            <a:r>
              <a:rPr lang="en-US" altLang="en-US" baseline="-25000" dirty="0">
                <a:ea typeface="MS PGothic" panose="020B0600070205080204" pitchFamily="34" charset="-128"/>
                <a:sym typeface="Greek Symbols" pitchFamily="18" charset="2"/>
              </a:rPr>
              <a:t>1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 </a:t>
            </a:r>
            <a:r>
              <a:rPr lang="en-US" altLang="en-US" baseline="-25000" dirty="0">
                <a:ea typeface="MS PGothic" panose="020B0600070205080204" pitchFamily="34" charset="-128"/>
                <a:sym typeface="Symbol" panose="05050102010706020507" pitchFamily="18" charset="2"/>
              </a:rPr>
              <a:t></a:t>
            </a:r>
            <a:r>
              <a:rPr lang="en-US" altLang="en-US" baseline="-25000" dirty="0">
                <a:ea typeface="MS PGothic" panose="020B0600070205080204" pitchFamily="34" charset="-128"/>
                <a:sym typeface="Greek Symbols" pitchFamily="18" charset="2"/>
              </a:rPr>
              <a:t>2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. . . </a:t>
            </a:r>
            <a:r>
              <a:rPr lang="en-US" altLang="en-US" baseline="-25000" dirty="0">
                <a:ea typeface="MS PGothic" panose="020B0600070205080204" pitchFamily="34" charset="-128"/>
                <a:sym typeface="Symbol" panose="05050102010706020507" pitchFamily="18" charset="2"/>
              </a:rPr>
              <a:t></a:t>
            </a:r>
            <a:r>
              <a:rPr lang="en-US" altLang="en-US" i="1" baseline="-25000" dirty="0">
                <a:ea typeface="MS PGothic" panose="020B0600070205080204" pitchFamily="34" charset="-128"/>
                <a:sym typeface="Greek Symbols" pitchFamily="18" charset="2"/>
              </a:rPr>
              <a:t>n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(</a:t>
            </a:r>
            <a:r>
              <a:rPr lang="en-US" altLang="en-US" i="1" dirty="0">
                <a:ea typeface="MS PGothic" panose="020B0600070205080204" pitchFamily="34" charset="-128"/>
                <a:sym typeface="Symbol" panose="05050102010706020507" pitchFamily="18" charset="2"/>
              </a:rPr>
              <a:t>r)  </a:t>
            </a:r>
          </a:p>
          <a:p>
            <a:pPr>
              <a:tabLst>
                <a:tab pos="1753791" algn="l"/>
              </a:tabLst>
            </a:pPr>
            <a:r>
              <a:rPr lang="en-US" altLang="en-US" b="1" dirty="0">
                <a:ea typeface="MS PGothic" panose="020B0600070205080204" pitchFamily="34" charset="-128"/>
              </a:rPr>
              <a:t>A7</a:t>
            </a:r>
            <a:r>
              <a:rPr lang="en-US" altLang="en-US" dirty="0">
                <a:ea typeface="MS PGothic" panose="020B0600070205080204" pitchFamily="34" charset="-128"/>
              </a:rPr>
              <a:t> (</a:t>
            </a:r>
            <a:r>
              <a:rPr lang="en-US" altLang="en-US" b="1" dirty="0">
                <a:solidFill>
                  <a:srgbClr val="002060"/>
                </a:solidFill>
                <a:ea typeface="MS PGothic" panose="020B0600070205080204" pitchFamily="34" charset="-128"/>
              </a:rPr>
              <a:t>conjunctive selection using one index</a:t>
            </a:r>
            <a:r>
              <a:rPr lang="en-US" altLang="en-US" dirty="0">
                <a:ea typeface="MS PGothic" panose="020B0600070205080204" pitchFamily="34" charset="-128"/>
              </a:rPr>
              <a:t>).</a:t>
            </a:r>
            <a:r>
              <a:rPr lang="en-US" altLang="en-US" i="1" dirty="0">
                <a:ea typeface="MS PGothic" panose="020B0600070205080204" pitchFamily="34" charset="-128"/>
              </a:rPr>
              <a:t>  </a:t>
            </a:r>
          </a:p>
          <a:p>
            <a:pPr lvl="1">
              <a:tabLst>
                <a:tab pos="1753791" algn="l"/>
              </a:tabLst>
            </a:pPr>
            <a:r>
              <a:rPr lang="en-US" altLang="en-US" dirty="0">
                <a:ea typeface="MS PGothic" panose="020B0600070205080204" pitchFamily="34" charset="-128"/>
              </a:rPr>
              <a:t>Select a combination of 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</a:t>
            </a:r>
            <a:r>
              <a:rPr lang="en-US" altLang="en-US" i="1" baseline="-25000" dirty="0" err="1">
                <a:ea typeface="MS PGothic" panose="020B0600070205080204" pitchFamily="34" charset="-128"/>
                <a:sym typeface="Greek Symbols" pitchFamily="18" charset="2"/>
              </a:rPr>
              <a:t>i</a:t>
            </a:r>
            <a:r>
              <a:rPr lang="en-US" altLang="en-US" dirty="0">
                <a:ea typeface="MS PGothic" panose="020B0600070205080204" pitchFamily="34" charset="-128"/>
                <a:sym typeface="Greek Symbols" pitchFamily="18" charset="2"/>
              </a:rPr>
              <a:t> and algorithms A1 through A7 that results in the least cost for 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</a:t>
            </a:r>
            <a:r>
              <a:rPr lang="en-US" altLang="en-US" baseline="-25000" dirty="0">
                <a:ea typeface="MS PGothic" panose="020B0600070205080204" pitchFamily="34" charset="-128"/>
                <a:sym typeface="Symbol" panose="05050102010706020507" pitchFamily="18" charset="2"/>
              </a:rPr>
              <a:t></a:t>
            </a:r>
            <a:r>
              <a:rPr lang="en-US" altLang="en-US" i="1" baseline="-25000" dirty="0" err="1">
                <a:ea typeface="MS PGothic" panose="020B0600070205080204" pitchFamily="34" charset="-128"/>
                <a:sym typeface="Symbol" panose="05050102010706020507" pitchFamily="18" charset="2"/>
              </a:rPr>
              <a:t>i</a:t>
            </a:r>
            <a:r>
              <a:rPr lang="en-US" altLang="en-US" dirty="0">
                <a:ea typeface="MS PGothic" panose="020B0600070205080204" pitchFamily="34" charset="-128"/>
                <a:sym typeface="Greek Symbols" pitchFamily="18" charset="2"/>
              </a:rPr>
              <a:t> (</a:t>
            </a:r>
            <a:r>
              <a:rPr lang="en-US" altLang="en-US" i="1" dirty="0">
                <a:ea typeface="MS PGothic" panose="020B0600070205080204" pitchFamily="34" charset="-128"/>
                <a:sym typeface="Greek Symbols" pitchFamily="18" charset="2"/>
              </a:rPr>
              <a:t>r).</a:t>
            </a:r>
          </a:p>
          <a:p>
            <a:pPr lvl="1">
              <a:tabLst>
                <a:tab pos="1753791" algn="l"/>
              </a:tabLst>
            </a:pPr>
            <a:r>
              <a:rPr lang="en-US" altLang="en-US" i="1" dirty="0">
                <a:ea typeface="MS PGothic" panose="020B0600070205080204" pitchFamily="34" charset="-128"/>
                <a:sym typeface="Greek Symbols" pitchFamily="18" charset="2"/>
              </a:rPr>
              <a:t> </a:t>
            </a:r>
            <a:r>
              <a:rPr lang="en-US" altLang="en-US" dirty="0">
                <a:ea typeface="MS PGothic" panose="020B0600070205080204" pitchFamily="34" charset="-128"/>
                <a:sym typeface="Greek Symbols" pitchFamily="18" charset="2"/>
              </a:rPr>
              <a:t>Test other conditions on tuple after fetching it into memory buffer.</a:t>
            </a:r>
          </a:p>
          <a:p>
            <a:pPr>
              <a:tabLst>
                <a:tab pos="1753791" algn="l"/>
              </a:tabLst>
            </a:pPr>
            <a:r>
              <a:rPr lang="en-US" altLang="en-US" b="1" dirty="0">
                <a:ea typeface="MS PGothic" panose="020B0600070205080204" pitchFamily="34" charset="-128"/>
                <a:sym typeface="Greek Symbols" pitchFamily="18" charset="2"/>
              </a:rPr>
              <a:t>A8</a:t>
            </a:r>
            <a:r>
              <a:rPr lang="en-US" altLang="en-US" dirty="0">
                <a:ea typeface="MS PGothic" panose="020B0600070205080204" pitchFamily="34" charset="-128"/>
                <a:sym typeface="Greek Symbols" pitchFamily="18" charset="2"/>
              </a:rPr>
              <a:t> (</a:t>
            </a:r>
            <a:r>
              <a:rPr lang="en-US" altLang="en-US" b="1" dirty="0">
                <a:solidFill>
                  <a:srgbClr val="002060"/>
                </a:solidFill>
                <a:ea typeface="MS PGothic" panose="020B0600070205080204" pitchFamily="34" charset="-128"/>
                <a:sym typeface="Greek Symbols" pitchFamily="18" charset="2"/>
              </a:rPr>
              <a:t>conjunctive selection using composite index</a:t>
            </a:r>
            <a:r>
              <a:rPr lang="en-US" altLang="en-US" dirty="0">
                <a:ea typeface="MS PGothic" panose="020B0600070205080204" pitchFamily="34" charset="-128"/>
                <a:sym typeface="Greek Symbols" pitchFamily="18" charset="2"/>
              </a:rPr>
              <a:t>).  </a:t>
            </a:r>
          </a:p>
          <a:p>
            <a:pPr lvl="1">
              <a:tabLst>
                <a:tab pos="1753791" algn="l"/>
              </a:tabLst>
            </a:pPr>
            <a:r>
              <a:rPr lang="en-US" altLang="en-US" dirty="0">
                <a:ea typeface="MS PGothic" panose="020B0600070205080204" pitchFamily="34" charset="-128"/>
                <a:sym typeface="Greek Symbols" pitchFamily="18" charset="2"/>
              </a:rPr>
              <a:t>Use appropriate composite (multiple-key) index if available.</a:t>
            </a:r>
          </a:p>
          <a:p>
            <a:pPr>
              <a:tabLst>
                <a:tab pos="1753791" algn="l"/>
              </a:tabLst>
            </a:pPr>
            <a:r>
              <a:rPr lang="en-US" altLang="en-US" b="1" dirty="0">
                <a:ea typeface="MS PGothic" panose="020B0600070205080204" pitchFamily="34" charset="-128"/>
                <a:sym typeface="Greek Symbols" pitchFamily="18" charset="2"/>
              </a:rPr>
              <a:t>A9</a:t>
            </a:r>
            <a:r>
              <a:rPr lang="en-US" altLang="en-US" dirty="0">
                <a:ea typeface="MS PGothic" panose="020B0600070205080204" pitchFamily="34" charset="-128"/>
                <a:sym typeface="Greek Symbols" pitchFamily="18" charset="2"/>
              </a:rPr>
              <a:t> (</a:t>
            </a:r>
            <a:r>
              <a:rPr lang="en-US" altLang="en-US" b="1" dirty="0">
                <a:solidFill>
                  <a:srgbClr val="002060"/>
                </a:solidFill>
                <a:ea typeface="MS PGothic" panose="020B0600070205080204" pitchFamily="34" charset="-128"/>
                <a:sym typeface="Greek Symbols" pitchFamily="18" charset="2"/>
              </a:rPr>
              <a:t>conjunctive selection by intersection of identifiers</a:t>
            </a:r>
            <a:r>
              <a:rPr lang="en-US" altLang="en-US" i="1" dirty="0">
                <a:ea typeface="MS PGothic" panose="020B0600070205080204" pitchFamily="34" charset="-128"/>
                <a:sym typeface="Greek Symbols" pitchFamily="18" charset="2"/>
              </a:rPr>
              <a:t>).</a:t>
            </a:r>
            <a:r>
              <a:rPr lang="en-US" altLang="en-US" dirty="0">
                <a:ea typeface="MS PGothic" panose="020B0600070205080204" pitchFamily="34" charset="-128"/>
                <a:sym typeface="Greek Symbols" pitchFamily="18" charset="2"/>
              </a:rPr>
              <a:t> </a:t>
            </a:r>
          </a:p>
          <a:p>
            <a:pPr lvl="1">
              <a:tabLst>
                <a:tab pos="1753791" algn="l"/>
              </a:tabLst>
            </a:pPr>
            <a:r>
              <a:rPr lang="en-US" altLang="en-US" dirty="0">
                <a:ea typeface="MS PGothic" panose="020B0600070205080204" pitchFamily="34" charset="-128"/>
                <a:sym typeface="Greek Symbols" pitchFamily="18" charset="2"/>
              </a:rPr>
              <a:t>Requires indices with record pointers. </a:t>
            </a:r>
          </a:p>
          <a:p>
            <a:pPr lvl="1">
              <a:tabLst>
                <a:tab pos="1753791" algn="l"/>
              </a:tabLst>
            </a:pPr>
            <a:r>
              <a:rPr lang="en-US" altLang="en-US" dirty="0">
                <a:ea typeface="MS PGothic" panose="020B0600070205080204" pitchFamily="34" charset="-128"/>
                <a:sym typeface="Greek Symbols" pitchFamily="18" charset="2"/>
              </a:rPr>
              <a:t>Use corresponding index for each condition, and take intersection of all the obtained sets of record pointers. </a:t>
            </a:r>
          </a:p>
          <a:p>
            <a:pPr lvl="1">
              <a:tabLst>
                <a:tab pos="1753791" algn="l"/>
              </a:tabLst>
            </a:pPr>
            <a:r>
              <a:rPr lang="en-US" altLang="en-US" dirty="0">
                <a:ea typeface="MS PGothic" panose="020B0600070205080204" pitchFamily="34" charset="-128"/>
                <a:sym typeface="Greek Symbols" pitchFamily="18" charset="2"/>
              </a:rPr>
              <a:t>Then fetch records from file</a:t>
            </a:r>
          </a:p>
          <a:p>
            <a:pPr lvl="1">
              <a:tabLst>
                <a:tab pos="1753791" algn="l"/>
              </a:tabLst>
            </a:pPr>
            <a:r>
              <a:rPr lang="en-US" altLang="en-US" dirty="0">
                <a:ea typeface="MS PGothic" panose="020B0600070205080204" pitchFamily="34" charset="-128"/>
                <a:sym typeface="Greek Symbols" pitchFamily="18" charset="2"/>
              </a:rPr>
              <a:t>If some conditions do not have appropriate indices, apply test in memory.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4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4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4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4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4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4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4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4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49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49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49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9491" grpId="0" uiExpand="1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514" name="Rectangle 2">
            <a:extLst>
              <a:ext uri="{FF2B5EF4-FFF2-40B4-BE49-F238E27FC236}">
                <a16:creationId xmlns:a16="http://schemas.microsoft.com/office/drawing/2014/main" id="{7CA54525-062A-441C-8B55-B1782A395DC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  <a:ea typeface="MS PGothic" panose="020B0600070205080204" pitchFamily="34" charset="-128"/>
              </a:rPr>
              <a:t>Algorithms for Complex Selections</a:t>
            </a:r>
          </a:p>
        </p:txBody>
      </p:sp>
      <p:sp>
        <p:nvSpPr>
          <p:cNvPr id="320515" name="Rectangle 3">
            <a:extLst>
              <a:ext uri="{FF2B5EF4-FFF2-40B4-BE49-F238E27FC236}">
                <a16:creationId xmlns:a16="http://schemas.microsoft.com/office/drawing/2014/main" id="{855EF866-759B-4729-84CD-6D98CCFE5699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772531" y="893457"/>
            <a:ext cx="5695809" cy="2926980"/>
          </a:xfrm>
        </p:spPr>
        <p:txBody>
          <a:bodyPr/>
          <a:lstStyle/>
          <a:p>
            <a:r>
              <a:rPr lang="en-US" altLang="en-US" b="1" dirty="0">
                <a:ea typeface="MS PGothic" panose="020B0600070205080204" pitchFamily="34" charset="-128"/>
                <a:sym typeface="Symbol" panose="05050102010706020507" pitchFamily="18" charset="2"/>
              </a:rPr>
              <a:t>Disjunction: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</a:t>
            </a:r>
            <a:r>
              <a:rPr lang="en-US" altLang="en-US" baseline="-25000" dirty="0">
                <a:ea typeface="MS PGothic" panose="020B0600070205080204" pitchFamily="34" charset="-128"/>
                <a:sym typeface="Symbol" panose="05050102010706020507" pitchFamily="18" charset="2"/>
              </a:rPr>
              <a:t></a:t>
            </a:r>
            <a:r>
              <a:rPr lang="en-US" altLang="en-US" baseline="-25000" dirty="0">
                <a:ea typeface="MS PGothic" panose="020B0600070205080204" pitchFamily="34" charset="-128"/>
                <a:sym typeface="Greek Symbols" pitchFamily="18" charset="2"/>
              </a:rPr>
              <a:t>1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 </a:t>
            </a:r>
            <a:r>
              <a:rPr lang="en-US" altLang="en-US" baseline="-25000" dirty="0">
                <a:ea typeface="MS PGothic" panose="020B0600070205080204" pitchFamily="34" charset="-128"/>
                <a:sym typeface="Symbol" panose="05050102010706020507" pitchFamily="18" charset="2"/>
              </a:rPr>
              <a:t></a:t>
            </a:r>
            <a:r>
              <a:rPr lang="en-US" altLang="en-US" baseline="-25000" dirty="0">
                <a:ea typeface="MS PGothic" panose="020B0600070205080204" pitchFamily="34" charset="-128"/>
                <a:sym typeface="Greek Symbols" pitchFamily="18" charset="2"/>
              </a:rPr>
              <a:t>2 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. . . </a:t>
            </a:r>
            <a:r>
              <a:rPr lang="en-US" altLang="en-US" baseline="-25000" dirty="0">
                <a:ea typeface="MS PGothic" panose="020B0600070205080204" pitchFamily="34" charset="-128"/>
                <a:sym typeface="Symbol" panose="05050102010706020507" pitchFamily="18" charset="2"/>
              </a:rPr>
              <a:t></a:t>
            </a:r>
            <a:r>
              <a:rPr lang="en-US" altLang="en-US" i="1" baseline="-25000" dirty="0">
                <a:ea typeface="MS PGothic" panose="020B0600070205080204" pitchFamily="34" charset="-128"/>
                <a:sym typeface="Greek Symbols" pitchFamily="18" charset="2"/>
              </a:rPr>
              <a:t>n 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(</a:t>
            </a:r>
            <a:r>
              <a:rPr lang="en-US" altLang="en-US" i="1" dirty="0">
                <a:ea typeface="MS PGothic" panose="020B0600070205080204" pitchFamily="34" charset="-128"/>
                <a:sym typeface="Symbol" panose="05050102010706020507" pitchFamily="18" charset="2"/>
              </a:rPr>
              <a:t>r). </a:t>
            </a:r>
            <a:endParaRPr lang="en-US" altLang="en-US" dirty="0">
              <a:ea typeface="MS PGothic" panose="020B0600070205080204" pitchFamily="34" charset="-128"/>
              <a:sym typeface="Symbol" panose="05050102010706020507" pitchFamily="18" charset="2"/>
            </a:endParaRPr>
          </a:p>
          <a:p>
            <a:r>
              <a:rPr lang="en-US" altLang="en-US" b="1" dirty="0">
                <a:ea typeface="MS PGothic" panose="020B0600070205080204" pitchFamily="34" charset="-128"/>
                <a:sym typeface="Greek Symbols" pitchFamily="18" charset="2"/>
              </a:rPr>
              <a:t>A10</a:t>
            </a:r>
            <a:r>
              <a:rPr lang="en-US" altLang="en-US" dirty="0">
                <a:ea typeface="MS PGothic" panose="020B0600070205080204" pitchFamily="34" charset="-128"/>
                <a:sym typeface="Greek Symbols" pitchFamily="18" charset="2"/>
              </a:rPr>
              <a:t> (</a:t>
            </a:r>
            <a:r>
              <a:rPr lang="en-US" altLang="en-US" b="1" dirty="0">
                <a:solidFill>
                  <a:srgbClr val="002060"/>
                </a:solidFill>
                <a:ea typeface="MS PGothic" panose="020B0600070205080204" pitchFamily="34" charset="-128"/>
                <a:sym typeface="Greek Symbols" pitchFamily="18" charset="2"/>
              </a:rPr>
              <a:t>disjunctive selection by union of identifiers</a:t>
            </a:r>
            <a:r>
              <a:rPr lang="en-US" altLang="en-US" dirty="0">
                <a:ea typeface="MS PGothic" panose="020B0600070205080204" pitchFamily="34" charset="-128"/>
                <a:sym typeface="Greek Symbols" pitchFamily="18" charset="2"/>
              </a:rPr>
              <a:t>). 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  <a:sym typeface="Greek Symbols" pitchFamily="18" charset="2"/>
              </a:rPr>
              <a:t>Applicable if </a:t>
            </a:r>
            <a:r>
              <a:rPr lang="en-US" altLang="en-US" i="1" dirty="0">
                <a:ea typeface="MS PGothic" panose="020B0600070205080204" pitchFamily="34" charset="-128"/>
                <a:sym typeface="Greek Symbols" pitchFamily="18" charset="2"/>
              </a:rPr>
              <a:t>all </a:t>
            </a:r>
            <a:r>
              <a:rPr lang="en-US" altLang="en-US" dirty="0">
                <a:ea typeface="MS PGothic" panose="020B0600070205080204" pitchFamily="34" charset="-128"/>
                <a:sym typeface="Greek Symbols" pitchFamily="18" charset="2"/>
              </a:rPr>
              <a:t> conditions have available indices.  </a:t>
            </a:r>
          </a:p>
          <a:p>
            <a:pPr lvl="2"/>
            <a:r>
              <a:rPr lang="en-US" altLang="en-US" dirty="0">
                <a:ea typeface="MS PGothic" panose="020B0600070205080204" pitchFamily="34" charset="-128"/>
                <a:sym typeface="Greek Symbols" pitchFamily="18" charset="2"/>
              </a:rPr>
              <a:t>Otherwise use linear scan.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  <a:sym typeface="Greek Symbols" pitchFamily="18" charset="2"/>
              </a:rPr>
              <a:t>Use corresponding index for each condition, and take union of all the obtained sets of record pointers. 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  <a:sym typeface="Greek Symbols" pitchFamily="18" charset="2"/>
              </a:rPr>
              <a:t>Then fetch records from file</a:t>
            </a:r>
          </a:p>
          <a:p>
            <a:r>
              <a:rPr lang="en-US" altLang="en-US" b="1" dirty="0">
                <a:ea typeface="MS PGothic" panose="020B0600070205080204" pitchFamily="34" charset="-128"/>
                <a:sym typeface="Symbol" panose="05050102010706020507" pitchFamily="18" charset="2"/>
              </a:rPr>
              <a:t>Negation:  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</a:t>
            </a:r>
            <a:r>
              <a:rPr lang="en-US" altLang="en-US" baseline="-25000" dirty="0">
                <a:ea typeface="MS PGothic" panose="020B0600070205080204" pitchFamily="34" charset="-128"/>
                <a:sym typeface="Symbol" panose="05050102010706020507" pitchFamily="18" charset="2"/>
              </a:rPr>
              <a:t>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(</a:t>
            </a:r>
            <a:r>
              <a:rPr lang="en-US" altLang="en-US" i="1" dirty="0">
                <a:ea typeface="MS PGothic" panose="020B0600070205080204" pitchFamily="34" charset="-128"/>
                <a:sym typeface="Symbol" panose="05050102010706020507" pitchFamily="18" charset="2"/>
              </a:rPr>
              <a:t>r)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Use linear scan on file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If very few records satisfy , and an index is applicable to </a:t>
            </a:r>
          </a:p>
          <a:p>
            <a:pPr lvl="2"/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 Find satisfying records using index and fetch from file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5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5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5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5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5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5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5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5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5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5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0515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656081-1393-0BFB-A777-ECEA89F994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7" name="Picture 1" descr="16x9_grey.jpg">
            <a:extLst>
              <a:ext uri="{FF2B5EF4-FFF2-40B4-BE49-F238E27FC236}">
                <a16:creationId xmlns:a16="http://schemas.microsoft.com/office/drawing/2014/main" id="{B5ADA8FB-91EA-E34A-B4A3-56D7A9F57E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85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6B40E55-EFC1-22FE-8C54-1497672733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pic>
        <p:nvPicPr>
          <p:cNvPr id="9219" name="Picture 7">
            <a:extLst>
              <a:ext uri="{FF2B5EF4-FFF2-40B4-BE49-F238E27FC236}">
                <a16:creationId xmlns:a16="http://schemas.microsoft.com/office/drawing/2014/main" id="{38D9959F-040C-28FA-EE19-C69FAF61D0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0" name="TextBox 8">
            <a:extLst>
              <a:ext uri="{FF2B5EF4-FFF2-40B4-BE49-F238E27FC236}">
                <a16:creationId xmlns:a16="http://schemas.microsoft.com/office/drawing/2014/main" id="{029630B0-11DC-4A16-D301-99450E47B7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733550"/>
            <a:ext cx="9144000" cy="144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4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Index Creation</a:t>
            </a:r>
          </a:p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4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Sorting and Hash</a:t>
            </a:r>
            <a:endParaRPr kumimoji="0" lang="en-US" altLang="en-US" sz="28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2" name="TextBox 9">
            <a:extLst>
              <a:ext uri="{FF2B5EF4-FFF2-40B4-BE49-F238E27FC236}">
                <a16:creationId xmlns:a16="http://schemas.microsoft.com/office/drawing/2014/main" id="{C556A6E6-07FA-30CD-C273-B1295BAA12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695825"/>
            <a:ext cx="6781800" cy="350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defTabSz="91440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057C3CF-FEF9-2D44-911E-86B89DEEE20D}" type="slidenum">
              <a:rPr kumimoji="0" lang="en-US" altLang="en-US" sz="8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</a:rPr>
              <a:pPr marL="0" marR="0" lvl="0" indent="0" defTabSz="914400" eaLnBrk="1" fontAlgn="auto" latinLnBrk="0" hangingPunct="1">
                <a:lnSpc>
                  <a:spcPts val="24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r>
              <a:rPr kumimoji="0" lang="en-US" altLang="en-US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</a:rPr>
              <a:t> </a:t>
            </a:r>
            <a:r>
              <a:rPr kumimoji="0" lang="en-US" altLang="en-US" sz="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</a:rPr>
              <a:t>|</a:t>
            </a:r>
            <a:r>
              <a:rPr kumimoji="0" lang="en-US" altLang="en-US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</a:rPr>
              <a:t> W4111-02024F-9-Module-II(3)-</a:t>
            </a:r>
            <a:r>
              <a:rPr kumimoji="0" lang="en-US" altLang="en-US" sz="800" b="1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</a:rPr>
              <a:t>NoSql</a:t>
            </a:r>
            <a:r>
              <a:rPr kumimoji="0" lang="en-US" altLang="en-US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</a:rPr>
              <a:t>(3)			© Donald F. Ferguson, 2024</a:t>
            </a:r>
            <a:endParaRPr kumimoji="0" lang="en-US" altLang="en-US" sz="800" b="0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8078837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86" name="Rectangle 2">
            <a:extLst>
              <a:ext uri="{FF2B5EF4-FFF2-40B4-BE49-F238E27FC236}">
                <a16:creationId xmlns:a16="http://schemas.microsoft.com/office/drawing/2014/main" id="{30ADAA97-BAE6-4F68-846B-69138BFF140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  <a:ea typeface="MS PGothic" panose="020B0600070205080204" pitchFamily="34" charset="-128"/>
              </a:rPr>
              <a:t>Sorting</a:t>
            </a:r>
          </a:p>
        </p:txBody>
      </p:sp>
      <p:sp>
        <p:nvSpPr>
          <p:cNvPr id="35843" name="Rectangle 3">
            <a:extLst>
              <a:ext uri="{FF2B5EF4-FFF2-40B4-BE49-F238E27FC236}">
                <a16:creationId xmlns:a16="http://schemas.microsoft.com/office/drawing/2014/main" id="{363E5989-E98B-420C-AFB3-5AD92AE20EC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788851" y="926137"/>
            <a:ext cx="5626223" cy="1564400"/>
          </a:xfrm>
        </p:spPr>
        <p:txBody>
          <a:bodyPr/>
          <a:lstStyle/>
          <a:p>
            <a:r>
              <a:rPr lang="en-US" altLang="en-US" dirty="0">
                <a:ea typeface="MS PGothic" panose="020B0600070205080204" pitchFamily="34" charset="-128"/>
              </a:rPr>
              <a:t>We may build an index on the relation, and then use the index to read the relation in sorted order.  May lead to one disk block access for each tuple.</a:t>
            </a:r>
          </a:p>
          <a:p>
            <a:r>
              <a:rPr lang="en-US" altLang="en-US" dirty="0">
                <a:ea typeface="MS PGothic" panose="020B0600070205080204" pitchFamily="34" charset="-128"/>
              </a:rPr>
              <a:t>For relations that fit in memory, techniques like quicksort can be used.  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For relations that don</a:t>
            </a:r>
            <a:r>
              <a:rPr lang="ja-JP" altLang="en-US" dirty="0">
                <a:ea typeface="MS PGothic" panose="020B0600070205080204" pitchFamily="34" charset="-128"/>
              </a:rPr>
              <a:t>’</a:t>
            </a:r>
            <a:r>
              <a:rPr lang="en-US" altLang="ja-JP" dirty="0">
                <a:ea typeface="MS PGothic" panose="020B0600070205080204" pitchFamily="34" charset="-128"/>
              </a:rPr>
              <a:t>t fit in memory, </a:t>
            </a:r>
            <a:r>
              <a:rPr lang="en-US" altLang="ja-JP" b="1" dirty="0">
                <a:ea typeface="MS PGothic" panose="020B0600070205080204" pitchFamily="34" charset="-128"/>
              </a:rPr>
              <a:t>external sort-merge </a:t>
            </a:r>
            <a:r>
              <a:rPr lang="en-US" altLang="ja-JP" dirty="0">
                <a:ea typeface="MS PGothic" panose="020B0600070205080204" pitchFamily="34" charset="-128"/>
              </a:rPr>
              <a:t>is a good choice. </a:t>
            </a:r>
            <a:endParaRPr lang="en-US" altLang="en-US" dirty="0">
              <a:ea typeface="MS PGothic" panose="020B0600070205080204" pitchFamily="34" charset="-128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9659E60-21B1-76D0-6493-9A5AA6A755C0}"/>
              </a:ext>
            </a:extLst>
          </p:cNvPr>
          <p:cNvSpPr txBox="1"/>
          <p:nvPr/>
        </p:nvSpPr>
        <p:spPr>
          <a:xfrm>
            <a:off x="457200" y="2952750"/>
            <a:ext cx="762882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The engine may build either a sorted index or a hash index.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The key idea is: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The cost of building the index and then using the index in the algorithm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Is cheaper than running the default algorithm with an index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4FD9A0-256B-2E72-412D-545C7A5B6A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7" name="Picture 1" descr="16x9_grey.jpg">
            <a:extLst>
              <a:ext uri="{FF2B5EF4-FFF2-40B4-BE49-F238E27FC236}">
                <a16:creationId xmlns:a16="http://schemas.microsoft.com/office/drawing/2014/main" id="{889AA873-0DD1-8A42-7203-BC8D14C312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85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05DA196-1E24-77AF-B8AF-D138A80EF5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pic>
        <p:nvPicPr>
          <p:cNvPr id="9219" name="Picture 7">
            <a:extLst>
              <a:ext uri="{FF2B5EF4-FFF2-40B4-BE49-F238E27FC236}">
                <a16:creationId xmlns:a16="http://schemas.microsoft.com/office/drawing/2014/main" id="{25A26555-365B-06A7-5482-7C60B013CD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0" name="TextBox 8">
            <a:extLst>
              <a:ext uri="{FF2B5EF4-FFF2-40B4-BE49-F238E27FC236}">
                <a16:creationId xmlns:a16="http://schemas.microsoft.com/office/drawing/2014/main" id="{F0ADD1A8-6496-C8B6-22B8-A5B1E96DAE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733550"/>
            <a:ext cx="9144000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4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JOIN</a:t>
            </a:r>
            <a:endParaRPr kumimoji="0" lang="en-US" altLang="en-US" sz="28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2" name="TextBox 9">
            <a:extLst>
              <a:ext uri="{FF2B5EF4-FFF2-40B4-BE49-F238E27FC236}">
                <a16:creationId xmlns:a16="http://schemas.microsoft.com/office/drawing/2014/main" id="{88D3D775-B197-1C9D-AC92-0E6DF6C5AC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695825"/>
            <a:ext cx="6781800" cy="350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defTabSz="91440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057C3CF-FEF9-2D44-911E-86B89DEEE20D}" type="slidenum">
              <a:rPr kumimoji="0" lang="en-US" altLang="en-US" sz="8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</a:rPr>
              <a:pPr marL="0" marR="0" lvl="0" indent="0" defTabSz="914400" eaLnBrk="1" fontAlgn="auto" latinLnBrk="0" hangingPunct="1">
                <a:lnSpc>
                  <a:spcPts val="24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r>
              <a:rPr kumimoji="0" lang="en-US" altLang="en-US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</a:rPr>
              <a:t> </a:t>
            </a:r>
            <a:r>
              <a:rPr kumimoji="0" lang="en-US" altLang="en-US" sz="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</a:rPr>
              <a:t>|</a:t>
            </a:r>
            <a:r>
              <a:rPr kumimoji="0" lang="en-US" altLang="en-US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</a:rPr>
              <a:t> W4111-02024F-9-Module-II(3)-</a:t>
            </a:r>
            <a:r>
              <a:rPr kumimoji="0" lang="en-US" altLang="en-US" sz="800" b="1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</a:rPr>
              <a:t>NoSql</a:t>
            </a:r>
            <a:r>
              <a:rPr kumimoji="0" lang="en-US" altLang="en-US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</a:rPr>
              <a:t>(3)			© Donald F. Ferguson, 2024</a:t>
            </a:r>
            <a:endParaRPr kumimoji="0" lang="en-US" altLang="en-US" sz="800" b="0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7586650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82" name="Rectangle 2">
            <a:extLst>
              <a:ext uri="{FF2B5EF4-FFF2-40B4-BE49-F238E27FC236}">
                <a16:creationId xmlns:a16="http://schemas.microsoft.com/office/drawing/2014/main" id="{879B8AA5-A0A8-4838-ADA1-686E9F72FFC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  <a:ea typeface="MS PGothic" panose="020B0600070205080204" pitchFamily="34" charset="-128"/>
              </a:rPr>
              <a:t>Join Operation</a:t>
            </a:r>
          </a:p>
        </p:txBody>
      </p:sp>
      <p:sp>
        <p:nvSpPr>
          <p:cNvPr id="50179" name="Rectangle 3">
            <a:extLst>
              <a:ext uri="{FF2B5EF4-FFF2-40B4-BE49-F238E27FC236}">
                <a16:creationId xmlns:a16="http://schemas.microsoft.com/office/drawing/2014/main" id="{229C29A8-5587-4BF6-ABF6-F0C97C489FA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788851" y="864896"/>
            <a:ext cx="5656974" cy="2827719"/>
          </a:xfrm>
        </p:spPr>
        <p:txBody>
          <a:bodyPr/>
          <a:lstStyle/>
          <a:p>
            <a:r>
              <a:rPr lang="en-US" altLang="en-US" dirty="0">
                <a:ea typeface="MS PGothic" panose="020B0600070205080204" pitchFamily="34" charset="-128"/>
              </a:rPr>
              <a:t>Several different algorithms to implement joins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Nested-loop join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Block nested-loop join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Indexed nested-loop join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Merge-join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Hash-join</a:t>
            </a:r>
          </a:p>
          <a:p>
            <a:r>
              <a:rPr lang="en-US" altLang="en-US" dirty="0">
                <a:ea typeface="MS PGothic" panose="020B0600070205080204" pitchFamily="34" charset="-128"/>
              </a:rPr>
              <a:t>Choice based on cost estimate</a:t>
            </a:r>
          </a:p>
          <a:p>
            <a:r>
              <a:rPr lang="en-US" altLang="en-US" dirty="0">
                <a:ea typeface="MS PGothic" panose="020B0600070205080204" pitchFamily="34" charset="-128"/>
              </a:rPr>
              <a:t>Examples use the following information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Number of records of </a:t>
            </a:r>
            <a:r>
              <a:rPr lang="en-US" altLang="en-US" i="1" dirty="0">
                <a:ea typeface="MS PGothic" panose="020B0600070205080204" pitchFamily="34" charset="-128"/>
              </a:rPr>
              <a:t>student</a:t>
            </a:r>
            <a:r>
              <a:rPr lang="en-US" altLang="en-US" dirty="0">
                <a:ea typeface="MS PGothic" panose="020B0600070205080204" pitchFamily="34" charset="-128"/>
              </a:rPr>
              <a:t>:  5,000     </a:t>
            </a:r>
            <a:r>
              <a:rPr lang="en-US" altLang="en-US" i="1" dirty="0">
                <a:ea typeface="MS PGothic" panose="020B0600070205080204" pitchFamily="34" charset="-128"/>
              </a:rPr>
              <a:t>takes</a:t>
            </a:r>
            <a:r>
              <a:rPr lang="en-US" altLang="en-US" dirty="0">
                <a:ea typeface="MS PGothic" panose="020B0600070205080204" pitchFamily="34" charset="-128"/>
              </a:rPr>
              <a:t>: 10,000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Number of blocks of   </a:t>
            </a:r>
            <a:r>
              <a:rPr lang="en-US" altLang="en-US" i="1" dirty="0">
                <a:ea typeface="MS PGothic" panose="020B0600070205080204" pitchFamily="34" charset="-128"/>
              </a:rPr>
              <a:t>student</a:t>
            </a:r>
            <a:r>
              <a:rPr lang="en-US" altLang="en-US" dirty="0">
                <a:ea typeface="MS PGothic" panose="020B0600070205080204" pitchFamily="34" charset="-128"/>
              </a:rPr>
              <a:t>:     100     </a:t>
            </a:r>
            <a:r>
              <a:rPr lang="en-US" altLang="en-US" i="1" dirty="0">
                <a:ea typeface="MS PGothic" panose="020B0600070205080204" pitchFamily="34" charset="-128"/>
              </a:rPr>
              <a:t>takes</a:t>
            </a:r>
            <a:r>
              <a:rPr lang="en-US" altLang="en-US" dirty="0">
                <a:ea typeface="MS PGothic" panose="020B0600070205080204" pitchFamily="34" charset="-128"/>
              </a:rPr>
              <a:t>:      400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228600" y="0"/>
            <a:ext cx="7239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Data Management</a:t>
            </a:r>
          </a:p>
        </p:txBody>
      </p:sp>
      <p:sp>
        <p:nvSpPr>
          <p:cNvPr id="3" name="Content Placeholder 3"/>
          <p:cNvSpPr txBox="1">
            <a:spLocks/>
          </p:cNvSpPr>
          <p:nvPr/>
        </p:nvSpPr>
        <p:spPr>
          <a:xfrm>
            <a:off x="228600" y="750093"/>
            <a:ext cx="4800600" cy="2960097"/>
          </a:xfrm>
          <a:prstGeom prst="rect">
            <a:avLst/>
          </a:prstGeom>
        </p:spPr>
        <p:txBody>
          <a:bodyPr/>
          <a:lstStyle>
            <a:lvl1pPr marL="342900" indent="-34290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1pPr>
            <a:lvl2pPr marL="742950" indent="-28575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2pPr>
            <a:lvl3pPr marL="1143000" indent="-22860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3pPr>
            <a:lvl4pPr marL="1600200" indent="-22860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4pPr>
            <a:lvl5pPr marL="2057400" indent="-228600" algn="l" defTabSz="457200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-128"/>
                <a:cs typeface="+mn-cs"/>
              </a:rPr>
              <a:t>Previously</a:t>
            </a:r>
          </a:p>
          <a:p>
            <a:pPr lvl="1" indent="-342900">
              <a:buFont typeface="Arial" charset="0"/>
              <a:buChar char="•"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/>
                <a:ea typeface="ＭＳ Ｐゴシック" charset="-128"/>
                <a:cs typeface="+mn-cs"/>
              </a:rPr>
              <a:t>Load/save things quickly.</a:t>
            </a:r>
          </a:p>
          <a:p>
            <a:pPr lvl="1" indent="-342900">
              <a:buFont typeface="Arial" charset="0"/>
              <a:buChar char="•"/>
              <a:defRPr/>
            </a:pPr>
            <a:r>
              <a:rPr lang="en-US" sz="2000" dirty="0">
                <a:solidFill>
                  <a:srgbClr val="7030A0"/>
                </a:solidFill>
                <a:latin typeface="Calibri"/>
              </a:rPr>
              <a:t>Storage Mgmt. (</a:t>
            </a:r>
            <a:r>
              <a:rPr lang="en-US" sz="2000" dirty="0" err="1">
                <a:solidFill>
                  <a:srgbClr val="7030A0"/>
                </a:solidFill>
                <a:latin typeface="Calibri"/>
              </a:rPr>
              <a:t>cont</a:t>
            </a:r>
            <a:r>
              <a:rPr lang="en-US" sz="2000" dirty="0">
                <a:solidFill>
                  <a:srgbClr val="7030A0"/>
                </a:solidFill>
                <a:latin typeface="Calibri"/>
              </a:rPr>
              <a:t>)</a:t>
            </a:r>
          </a:p>
          <a:p>
            <a:pPr lvl="1" indent="-342900">
              <a:buFont typeface="Arial" charset="0"/>
              <a:buChar char="•"/>
              <a:defRPr/>
            </a:pPr>
            <a:r>
              <a:rPr lang="en-US" sz="2000" dirty="0">
                <a:solidFill>
                  <a:srgbClr val="0070C0"/>
                </a:solidFill>
                <a:latin typeface="Calibri"/>
              </a:rPr>
              <a:t>Access data quickly.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Calibri"/>
              <a:ea typeface="ＭＳ Ｐゴシック" charset="-128"/>
              <a:cs typeface="+mn-cs"/>
            </a:endParaRPr>
          </a:p>
          <a:p>
            <a:pPr marL="0" indent="0">
              <a:buNone/>
              <a:defRPr/>
            </a:pPr>
            <a:r>
              <a:rPr lang="en-US" sz="2400" dirty="0">
                <a:latin typeface="Calibri"/>
              </a:rPr>
              <a:t>Today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/>
              <a:ea typeface="ＭＳ Ｐゴシック" charset="-128"/>
              <a:cs typeface="+mn-cs"/>
            </a:endParaRPr>
          </a:p>
          <a:p>
            <a:pPr lvl="1" indent="-342900">
              <a:buFont typeface="Arial" charset="0"/>
              <a:buChar char="•"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ＭＳ Ｐゴシック" charset="-128"/>
                <a:cs typeface="+mn-cs"/>
              </a:rPr>
              <a:t>Find things quickly (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ＭＳ Ｐゴシック" charset="-128"/>
                <a:cs typeface="+mn-cs"/>
              </a:rPr>
              <a:t>cont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ＭＳ Ｐゴシック" charset="-128"/>
                <a:cs typeface="+mn-cs"/>
              </a:rPr>
              <a:t>).</a:t>
            </a:r>
          </a:p>
          <a:p>
            <a:pPr lvl="1" indent="-342900">
              <a:buFont typeface="Arial" charset="0"/>
              <a:buChar char="•"/>
              <a:defRPr/>
            </a:pPr>
            <a:r>
              <a:rPr lang="en-US" sz="2000" dirty="0">
                <a:solidFill>
                  <a:srgbClr val="00B050"/>
                </a:solidFill>
                <a:latin typeface="Calibri"/>
              </a:rPr>
              <a:t>Query processing, e.g. transform</a:t>
            </a:r>
          </a:p>
          <a:p>
            <a:pPr lvl="2" indent="-342900"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/>
                <a:ea typeface="ＭＳ Ｐゴシック" charset="-128"/>
                <a:cs typeface="+mn-cs"/>
              </a:rPr>
              <a:t>Declarative language to</a:t>
            </a:r>
          </a:p>
          <a:p>
            <a:pPr lvl="2" indent="-342900">
              <a:defRPr/>
            </a:pPr>
            <a:r>
              <a:rPr lang="en-US" sz="1600" dirty="0">
                <a:solidFill>
                  <a:srgbClr val="00B050"/>
                </a:solidFill>
                <a:latin typeface="Calibri"/>
              </a:rPr>
              <a:t>Procedural, functional, execution control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alibri"/>
              <a:ea typeface="ＭＳ Ｐゴシック" charset="-128"/>
              <a:cs typeface="+mn-cs"/>
            </a:endParaRPr>
          </a:p>
          <a:p>
            <a:pPr lvl="1" indent="-342900">
              <a:buFont typeface="Arial" charset="0"/>
              <a:buChar char="•"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/>
              <a:ea typeface="ＭＳ Ｐゴシック" charset="-128"/>
              <a:cs typeface="+mn-c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1544" y="36609"/>
            <a:ext cx="4075445" cy="462289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131000" y="3987483"/>
            <a:ext cx="379653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" b="1" i="0" u="none" strike="noStrike" kern="1200" cap="none" spc="0" normalizeH="0" baseline="0" noProof="0" dirty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Amazon Ember" charset="0"/>
                <a:ea typeface="ＭＳ Ｐゴシック" charset="-128"/>
                <a:cs typeface="+mn-cs"/>
              </a:rPr>
              <a:t>Database Systems: The Complete Book (2nd Edition)</a:t>
            </a:r>
            <a:br>
              <a:rPr kumimoji="0" lang="en-US" sz="500" b="1" i="0" u="none" strike="noStrike" kern="1200" cap="none" spc="0" normalizeH="0" baseline="0" noProof="0" dirty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Amazon Ember" charset="0"/>
                <a:ea typeface="ＭＳ Ｐゴシック" charset="-128"/>
                <a:cs typeface="+mn-cs"/>
              </a:rPr>
            </a:br>
            <a:r>
              <a:rPr kumimoji="0" lang="en-US" sz="500" b="0" i="0" u="none" strike="noStrike" kern="1200" cap="none" spc="0" normalizeH="0" baseline="0" noProof="0" dirty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Amazon Ember" charset="0"/>
                <a:ea typeface="ＭＳ Ｐゴシック" charset="-128"/>
                <a:cs typeface="+mn-cs"/>
              </a:rPr>
              <a:t>by </a:t>
            </a:r>
            <a:r>
              <a:rPr kumimoji="0" lang="en-US" sz="500" b="0" i="0" u="none" strike="noStrike" kern="1200" cap="none" spc="0" normalizeH="0" baseline="0" noProof="0" dirty="0">
                <a:ln>
                  <a:noFill/>
                </a:ln>
                <a:solidFill>
                  <a:srgbClr val="0066C0"/>
                </a:solidFill>
                <a:effectLst/>
                <a:uLnTx/>
                <a:uFillTx/>
                <a:latin typeface="Amazon Ember" charset="0"/>
                <a:ea typeface="ＭＳ Ｐゴシック" charset="-128"/>
                <a:cs typeface="+mn-cs"/>
                <a:hlinkClick r:id="rId3"/>
              </a:rPr>
              <a:t>Hector Garcia-Molina</a:t>
            </a:r>
            <a:r>
              <a:rPr kumimoji="0" lang="en-US" sz="500" b="0" i="0" u="none" strike="noStrike" kern="1200" cap="none" spc="0" normalizeH="0" baseline="0" noProof="0" dirty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Amazon Ember" charset="0"/>
                <a:ea typeface="ＭＳ Ｐゴシック" charset="-128"/>
                <a:cs typeface="+mn-cs"/>
              </a:rPr>
              <a:t> </a:t>
            </a:r>
            <a:r>
              <a:rPr kumimoji="0" lang="en-US" sz="500" b="0" i="0" u="none" strike="noStrike" kern="1200" cap="none" spc="0" normalizeH="0" baseline="0" noProof="0" dirty="0">
                <a:ln>
                  <a:noFill/>
                </a:ln>
                <a:solidFill>
                  <a:srgbClr val="555555"/>
                </a:solidFill>
                <a:effectLst/>
                <a:uLnTx/>
                <a:uFillTx/>
                <a:latin typeface="Amazon Ember" charset="0"/>
                <a:ea typeface="ＭＳ Ｐゴシック" charset="-128"/>
                <a:cs typeface="+mn-cs"/>
              </a:rPr>
              <a:t>(Author), </a:t>
            </a:r>
            <a:r>
              <a:rPr kumimoji="0" lang="en-US" sz="500" b="0" i="0" u="none" strike="noStrike" kern="1200" cap="none" spc="0" normalizeH="0" baseline="0" noProof="0" dirty="0">
                <a:ln>
                  <a:noFill/>
                </a:ln>
                <a:solidFill>
                  <a:srgbClr val="0066C0"/>
                </a:solidFill>
                <a:effectLst/>
                <a:uLnTx/>
                <a:uFillTx/>
                <a:latin typeface="Amazon Ember" charset="0"/>
                <a:ea typeface="ＭＳ Ｐゴシック" charset="-128"/>
                <a:cs typeface="+mn-cs"/>
                <a:hlinkClick r:id="rId4"/>
              </a:rPr>
              <a:t>Jeffrey D. Ullman</a:t>
            </a:r>
            <a:r>
              <a:rPr kumimoji="0" lang="en-US" sz="500" b="0" i="0" u="none" strike="noStrike" kern="1200" cap="none" spc="0" normalizeH="0" baseline="0" noProof="0" dirty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Amazon Ember" charset="0"/>
                <a:ea typeface="ＭＳ Ｐゴシック" charset="-128"/>
                <a:cs typeface="+mn-cs"/>
              </a:rPr>
              <a:t> </a:t>
            </a:r>
            <a:r>
              <a:rPr kumimoji="0" lang="en-US" sz="500" b="0" i="0" u="none" strike="noStrike" kern="1200" cap="none" spc="0" normalizeH="0" baseline="0" noProof="0" dirty="0">
                <a:ln>
                  <a:noFill/>
                </a:ln>
                <a:solidFill>
                  <a:srgbClr val="555555"/>
                </a:solidFill>
                <a:effectLst/>
                <a:uLnTx/>
                <a:uFillTx/>
                <a:latin typeface="Amazon Ember" charset="0"/>
                <a:ea typeface="ＭＳ Ｐゴシック" charset="-128"/>
                <a:cs typeface="+mn-cs"/>
              </a:rPr>
              <a:t>(Author), </a:t>
            </a:r>
            <a:r>
              <a:rPr kumimoji="0" lang="en-US" sz="500" b="0" i="0" u="none" strike="noStrike" kern="1200" cap="none" spc="0" normalizeH="0" baseline="0" noProof="0" dirty="0">
                <a:ln>
                  <a:noFill/>
                </a:ln>
                <a:solidFill>
                  <a:srgbClr val="0066C0"/>
                </a:solidFill>
                <a:effectLst/>
                <a:uLnTx/>
                <a:uFillTx/>
                <a:latin typeface="Amazon Ember" charset="0"/>
                <a:ea typeface="ＭＳ Ｐゴシック" charset="-128"/>
                <a:cs typeface="+mn-cs"/>
                <a:hlinkClick r:id="rId5"/>
              </a:rPr>
              <a:t>Jennifer Widom</a:t>
            </a:r>
            <a:r>
              <a:rPr kumimoji="0" lang="en-US" sz="500" b="0" i="0" u="none" strike="noStrike" kern="1200" cap="none" spc="0" normalizeH="0" baseline="0" noProof="0" dirty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Amazon Ember" charset="0"/>
                <a:ea typeface="ＭＳ Ｐゴシック" charset="-128"/>
                <a:cs typeface="+mn-cs"/>
              </a:rPr>
              <a:t> </a:t>
            </a:r>
            <a:r>
              <a:rPr kumimoji="0" lang="en-US" sz="500" b="0" i="0" u="none" strike="noStrike" kern="1200" cap="none" spc="0" normalizeH="0" baseline="0" noProof="0" dirty="0">
                <a:ln>
                  <a:noFill/>
                </a:ln>
                <a:solidFill>
                  <a:srgbClr val="555555"/>
                </a:solidFill>
                <a:effectLst/>
                <a:uLnTx/>
                <a:uFillTx/>
                <a:latin typeface="Amazon Ember" charset="0"/>
                <a:ea typeface="ＭＳ Ｐゴシック" charset="-128"/>
                <a:cs typeface="+mn-cs"/>
              </a:rPr>
              <a:t>(Author)</a:t>
            </a:r>
            <a:endParaRPr kumimoji="0" lang="en-US" sz="500" b="0" i="0" u="none" strike="noStrike" kern="1200" cap="none" spc="0" normalizeH="0" baseline="0" noProof="0" dirty="0">
              <a:ln>
                <a:noFill/>
              </a:ln>
              <a:solidFill>
                <a:srgbClr val="111111"/>
              </a:solidFill>
              <a:effectLst/>
              <a:uLnTx/>
              <a:uFillTx/>
              <a:latin typeface="Amazon Ember" charset="0"/>
              <a:ea typeface="ＭＳ Ｐゴシック" charset="-128"/>
              <a:cs typeface="+mn-c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387671" y="3419000"/>
            <a:ext cx="867679" cy="413816"/>
          </a:xfrm>
          <a:prstGeom prst="rect">
            <a:avLst/>
          </a:prstGeom>
          <a:noFill/>
          <a:ln w="28575">
            <a:solidFill>
              <a:srgbClr val="7030A0"/>
            </a:solidFill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marL="0" marR="0" lvl="0" indent="0" algn="ctr" defTabSz="457200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alibri"/>
              <a:ea typeface="ＭＳ Ｐゴシック" charset="-128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8317EF2-7E77-8F6D-94CA-D47F21819381}"/>
              </a:ext>
            </a:extLst>
          </p:cNvPr>
          <p:cNvSpPr/>
          <p:nvPr/>
        </p:nvSpPr>
        <p:spPr>
          <a:xfrm>
            <a:off x="5387671" y="2724150"/>
            <a:ext cx="1680279" cy="413816"/>
          </a:xfrm>
          <a:prstGeom prst="rect">
            <a:avLst/>
          </a:prstGeom>
          <a:noFill/>
          <a:ln w="28575">
            <a:solidFill>
              <a:srgbClr val="0070C0"/>
            </a:solidFill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marL="0" marR="0" lvl="0" indent="0" algn="ctr" defTabSz="457200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alibri"/>
              <a:ea typeface="ＭＳ Ｐゴシック" charset="-128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0345569-84C7-E288-9BA2-5E55DD9F43CA}"/>
              </a:ext>
            </a:extLst>
          </p:cNvPr>
          <p:cNvSpPr/>
          <p:nvPr/>
        </p:nvSpPr>
        <p:spPr>
          <a:xfrm>
            <a:off x="5410200" y="2043032"/>
            <a:ext cx="893279" cy="413816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marL="0" marR="0" lvl="0" indent="0" algn="ctr" defTabSz="457200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alibri"/>
              <a:ea typeface="ＭＳ Ｐゴシック" charset="-128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3740085-597D-D141-45E3-72ABF0A2710D}"/>
              </a:ext>
            </a:extLst>
          </p:cNvPr>
          <p:cNvSpPr/>
          <p:nvPr/>
        </p:nvSpPr>
        <p:spPr>
          <a:xfrm>
            <a:off x="5362071" y="651668"/>
            <a:ext cx="893279" cy="1110330"/>
          </a:xfrm>
          <a:prstGeom prst="rect">
            <a:avLst/>
          </a:prstGeom>
          <a:noFill/>
          <a:ln w="28575">
            <a:solidFill>
              <a:srgbClr val="00B050"/>
            </a:solidFill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marL="0" marR="0" lvl="0" indent="0" algn="ctr" defTabSz="457200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alibri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902594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802" name="Rectangle 1026">
            <a:extLst>
              <a:ext uri="{FF2B5EF4-FFF2-40B4-BE49-F238E27FC236}">
                <a16:creationId xmlns:a16="http://schemas.microsoft.com/office/drawing/2014/main" id="{91286922-3E05-43EB-BC96-525D4D8EE69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  <a:ea typeface="MS PGothic" panose="020B0600070205080204" pitchFamily="34" charset="-128"/>
              </a:rPr>
              <a:t>Nested-Loop Join</a:t>
            </a:r>
          </a:p>
        </p:txBody>
      </p:sp>
      <p:sp>
        <p:nvSpPr>
          <p:cNvPr id="52227" name="Rectangle 1027">
            <a:extLst>
              <a:ext uri="{FF2B5EF4-FFF2-40B4-BE49-F238E27FC236}">
                <a16:creationId xmlns:a16="http://schemas.microsoft.com/office/drawing/2014/main" id="{D21FCF93-DB51-4923-B080-101A70BED1CC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788851" y="866208"/>
            <a:ext cx="5797060" cy="2412629"/>
          </a:xfrm>
        </p:spPr>
        <p:txBody>
          <a:bodyPr/>
          <a:lstStyle/>
          <a:p>
            <a:pPr>
              <a:tabLst>
                <a:tab pos="346472" algn="l"/>
                <a:tab pos="638175" algn="l"/>
              </a:tabLst>
            </a:pPr>
            <a:r>
              <a:rPr lang="en-US" altLang="en-US" dirty="0">
                <a:ea typeface="MS PGothic" panose="020B0600070205080204" pitchFamily="34" charset="-128"/>
              </a:rPr>
              <a:t>To compute the theta join        </a:t>
            </a:r>
            <a:r>
              <a:rPr lang="en-US" altLang="en-US" i="1" dirty="0">
                <a:ea typeface="MS PGothic" panose="020B0600070205080204" pitchFamily="34" charset="-128"/>
              </a:rPr>
              <a:t>r</a:t>
            </a:r>
            <a:r>
              <a:rPr lang="en-US" altLang="en-US" dirty="0">
                <a:ea typeface="MS PGothic" panose="020B0600070205080204" pitchFamily="34" charset="-128"/>
              </a:rPr>
              <a:t> </a:t>
            </a:r>
            <a:r>
              <a:rPr lang="en-IN" altLang="en-US" dirty="0">
                <a:ea typeface="MS PGothic" panose="020B0600070205080204" pitchFamily="34" charset="-128"/>
              </a:rPr>
              <a:t>⨝</a:t>
            </a:r>
            <a:r>
              <a:rPr lang="en-US" altLang="en-US" i="1" dirty="0">
                <a:ea typeface="MS PGothic" panose="020B0600070205080204" pitchFamily="34" charset="-128"/>
              </a:rPr>
              <a:t> </a:t>
            </a:r>
            <a:r>
              <a:rPr lang="en-US" altLang="en-US" baseline="-25000" dirty="0">
                <a:ea typeface="MS PGothic" panose="020B0600070205080204" pitchFamily="34" charset="-128"/>
                <a:sym typeface="Symbol" panose="05050102010706020507" pitchFamily="18" charset="2"/>
              </a:rPr>
              <a:t>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 </a:t>
            </a:r>
            <a:r>
              <a:rPr lang="en-US" altLang="en-US" i="1" dirty="0">
                <a:ea typeface="MS PGothic" panose="020B0600070205080204" pitchFamily="34" charset="-128"/>
                <a:sym typeface="Symbol" panose="05050102010706020507" pitchFamily="18" charset="2"/>
              </a:rPr>
              <a:t>s</a:t>
            </a:r>
            <a:b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</a:b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      </a:t>
            </a:r>
            <a:r>
              <a:rPr lang="en-US" altLang="en-US" b="1" dirty="0">
                <a:ea typeface="MS PGothic" panose="020B0600070205080204" pitchFamily="34" charset="-128"/>
                <a:sym typeface="Symbol" panose="05050102010706020507" pitchFamily="18" charset="2"/>
              </a:rPr>
              <a:t>for each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 tuple </a:t>
            </a:r>
            <a:r>
              <a:rPr lang="en-US" altLang="en-US" i="1" dirty="0" err="1">
                <a:ea typeface="MS PGothic" panose="020B0600070205080204" pitchFamily="34" charset="-128"/>
                <a:sym typeface="Symbol" panose="05050102010706020507" pitchFamily="18" charset="2"/>
              </a:rPr>
              <a:t>t</a:t>
            </a:r>
            <a:r>
              <a:rPr lang="en-US" altLang="en-US" i="1" baseline="-25000" dirty="0" err="1">
                <a:ea typeface="MS PGothic" panose="020B0600070205080204" pitchFamily="34" charset="-128"/>
                <a:sym typeface="Symbol" panose="05050102010706020507" pitchFamily="18" charset="2"/>
              </a:rPr>
              <a:t>r</a:t>
            </a:r>
            <a:r>
              <a:rPr lang="en-US" altLang="en-US" b="1" dirty="0">
                <a:ea typeface="MS PGothic" panose="020B0600070205080204" pitchFamily="34" charset="-128"/>
                <a:sym typeface="Symbol" panose="05050102010706020507" pitchFamily="18" charset="2"/>
              </a:rPr>
              <a:t> in </a:t>
            </a:r>
            <a:r>
              <a:rPr lang="en-US" altLang="en-US" i="1" dirty="0">
                <a:ea typeface="MS PGothic" panose="020B0600070205080204" pitchFamily="34" charset="-128"/>
                <a:sym typeface="Symbol" panose="05050102010706020507" pitchFamily="18" charset="2"/>
              </a:rPr>
              <a:t>r</a:t>
            </a:r>
            <a:r>
              <a:rPr lang="en-US" altLang="en-US" b="1" dirty="0">
                <a:ea typeface="MS PGothic" panose="020B0600070205080204" pitchFamily="34" charset="-128"/>
                <a:sym typeface="Symbol" panose="05050102010706020507" pitchFamily="18" charset="2"/>
              </a:rPr>
              <a:t> do begin</a:t>
            </a:r>
            <a:br>
              <a:rPr lang="en-US" altLang="en-US" b="1" dirty="0">
                <a:ea typeface="MS PGothic" panose="020B0600070205080204" pitchFamily="34" charset="-128"/>
                <a:sym typeface="Symbol" panose="05050102010706020507" pitchFamily="18" charset="2"/>
              </a:rPr>
            </a:br>
            <a:r>
              <a:rPr lang="en-US" altLang="en-US" b="1" dirty="0">
                <a:ea typeface="MS PGothic" panose="020B0600070205080204" pitchFamily="34" charset="-128"/>
                <a:sym typeface="Symbol" panose="05050102010706020507" pitchFamily="18" charset="2"/>
              </a:rPr>
              <a:t>	        for each tuple </a:t>
            </a:r>
            <a:r>
              <a:rPr lang="en-US" altLang="en-US" i="1" dirty="0" err="1">
                <a:ea typeface="MS PGothic" panose="020B0600070205080204" pitchFamily="34" charset="-128"/>
                <a:sym typeface="Symbol" panose="05050102010706020507" pitchFamily="18" charset="2"/>
              </a:rPr>
              <a:t>t</a:t>
            </a:r>
            <a:r>
              <a:rPr lang="en-US" altLang="en-US" i="1" baseline="-25000" dirty="0" err="1">
                <a:ea typeface="MS PGothic" panose="020B0600070205080204" pitchFamily="34" charset="-128"/>
                <a:sym typeface="Symbol" panose="05050102010706020507" pitchFamily="18" charset="2"/>
              </a:rPr>
              <a:t>s</a:t>
            </a:r>
            <a:r>
              <a:rPr lang="en-US" altLang="en-US" i="1" dirty="0">
                <a:ea typeface="MS PGothic" panose="020B0600070205080204" pitchFamily="34" charset="-128"/>
                <a:sym typeface="Symbol" panose="05050102010706020507" pitchFamily="18" charset="2"/>
              </a:rPr>
              <a:t> </a:t>
            </a:r>
            <a:r>
              <a:rPr lang="en-US" altLang="en-US" b="1" dirty="0">
                <a:ea typeface="MS PGothic" panose="020B0600070205080204" pitchFamily="34" charset="-128"/>
                <a:sym typeface="Symbol" panose="05050102010706020507" pitchFamily="18" charset="2"/>
              </a:rPr>
              <a:t> in </a:t>
            </a:r>
            <a:r>
              <a:rPr lang="en-US" altLang="en-US" i="1" dirty="0">
                <a:ea typeface="MS PGothic" panose="020B0600070205080204" pitchFamily="34" charset="-128"/>
                <a:sym typeface="Symbol" panose="05050102010706020507" pitchFamily="18" charset="2"/>
              </a:rPr>
              <a:t>s</a:t>
            </a:r>
            <a:r>
              <a:rPr lang="en-US" altLang="en-US" b="1" dirty="0">
                <a:ea typeface="MS PGothic" panose="020B0600070205080204" pitchFamily="34" charset="-128"/>
                <a:sym typeface="Symbol" panose="05050102010706020507" pitchFamily="18" charset="2"/>
              </a:rPr>
              <a:t> do begin</a:t>
            </a:r>
            <a:br>
              <a:rPr lang="en-US" altLang="en-US" b="1" dirty="0">
                <a:ea typeface="MS PGothic" panose="020B0600070205080204" pitchFamily="34" charset="-128"/>
                <a:sym typeface="Symbol" panose="05050102010706020507" pitchFamily="18" charset="2"/>
              </a:rPr>
            </a:br>
            <a:r>
              <a:rPr lang="en-US" altLang="en-US" b="1" dirty="0">
                <a:ea typeface="MS PGothic" panose="020B0600070205080204" pitchFamily="34" charset="-128"/>
                <a:sym typeface="Symbol" panose="05050102010706020507" pitchFamily="18" charset="2"/>
              </a:rPr>
              <a:t>		     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test pair (</a:t>
            </a:r>
            <a:r>
              <a:rPr lang="en-US" altLang="en-US" i="1" dirty="0" err="1">
                <a:ea typeface="MS PGothic" panose="020B0600070205080204" pitchFamily="34" charset="-128"/>
                <a:sym typeface="Symbol" panose="05050102010706020507" pitchFamily="18" charset="2"/>
              </a:rPr>
              <a:t>t</a:t>
            </a:r>
            <a:r>
              <a:rPr lang="en-US" altLang="en-US" i="1" baseline="-25000" dirty="0" err="1">
                <a:ea typeface="MS PGothic" panose="020B0600070205080204" pitchFamily="34" charset="-128"/>
                <a:sym typeface="Symbol" panose="05050102010706020507" pitchFamily="18" charset="2"/>
              </a:rPr>
              <a:t>r</a:t>
            </a:r>
            <a:r>
              <a:rPr lang="en-US" altLang="en-US" i="1" dirty="0" err="1">
                <a:ea typeface="MS PGothic" panose="020B0600070205080204" pitchFamily="34" charset="-128"/>
                <a:sym typeface="Symbol" panose="05050102010706020507" pitchFamily="18" charset="2"/>
              </a:rPr>
              <a:t>,t</a:t>
            </a:r>
            <a:r>
              <a:rPr lang="en-US" altLang="en-US" i="1" baseline="-25000" dirty="0" err="1">
                <a:ea typeface="MS PGothic" panose="020B0600070205080204" pitchFamily="34" charset="-128"/>
                <a:sym typeface="Symbol" panose="05050102010706020507" pitchFamily="18" charset="2"/>
              </a:rPr>
              <a:t>s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) to see if they satisfy the join condition </a:t>
            </a:r>
            <a:r>
              <a:rPr lang="en-US" altLang="en-US" i="1" dirty="0">
                <a:ea typeface="MS PGothic" panose="020B0600070205080204" pitchFamily="34" charset="-128"/>
                <a:sym typeface="Greek Symbols" pitchFamily="18" charset="2"/>
              </a:rPr>
              <a:t> </a:t>
            </a:r>
            <a:br>
              <a:rPr lang="en-US" altLang="en-US" dirty="0">
                <a:ea typeface="MS PGothic" panose="020B0600070205080204" pitchFamily="34" charset="-128"/>
                <a:sym typeface="Greek Symbols" pitchFamily="18" charset="2"/>
              </a:rPr>
            </a:br>
            <a:r>
              <a:rPr lang="en-US" altLang="en-US" dirty="0">
                <a:ea typeface="MS PGothic" panose="020B0600070205080204" pitchFamily="34" charset="-128"/>
                <a:sym typeface="Greek Symbols" pitchFamily="18" charset="2"/>
              </a:rPr>
              <a:t>		     if they do, add </a:t>
            </a:r>
            <a:r>
              <a:rPr lang="en-US" altLang="en-US" i="1" dirty="0" err="1">
                <a:ea typeface="MS PGothic" panose="020B0600070205080204" pitchFamily="34" charset="-128"/>
                <a:sym typeface="Greek Symbols" pitchFamily="18" charset="2"/>
              </a:rPr>
              <a:t>t</a:t>
            </a:r>
            <a:r>
              <a:rPr lang="en-US" altLang="en-US" i="1" baseline="-25000" dirty="0" err="1">
                <a:ea typeface="MS PGothic" panose="020B0600070205080204" pitchFamily="34" charset="-128"/>
                <a:sym typeface="Greek Symbols" pitchFamily="18" charset="2"/>
              </a:rPr>
              <a:t>r</a:t>
            </a:r>
            <a:r>
              <a:rPr lang="en-US" altLang="en-US" i="1" dirty="0">
                <a:ea typeface="MS PGothic" panose="020B0600070205080204" pitchFamily="34" charset="-128"/>
                <a:sym typeface="Greek Symbols" pitchFamily="18" charset="2"/>
              </a:rPr>
              <a:t> • </a:t>
            </a:r>
            <a:r>
              <a:rPr lang="en-US" altLang="en-US" i="1" dirty="0" err="1">
                <a:ea typeface="MS PGothic" panose="020B0600070205080204" pitchFamily="34" charset="-128"/>
                <a:sym typeface="Greek Symbols" pitchFamily="18" charset="2"/>
              </a:rPr>
              <a:t>t</a:t>
            </a:r>
            <a:r>
              <a:rPr lang="en-US" altLang="en-US" i="1" baseline="-25000" dirty="0" err="1">
                <a:ea typeface="MS PGothic" panose="020B0600070205080204" pitchFamily="34" charset="-128"/>
                <a:sym typeface="Greek Symbols" pitchFamily="18" charset="2"/>
              </a:rPr>
              <a:t>s</a:t>
            </a:r>
            <a:r>
              <a:rPr lang="en-US" altLang="en-US" dirty="0">
                <a:ea typeface="MS PGothic" panose="020B0600070205080204" pitchFamily="34" charset="-128"/>
                <a:sym typeface="Greek Symbols" pitchFamily="18" charset="2"/>
              </a:rPr>
              <a:t> to the result.</a:t>
            </a:r>
            <a:br>
              <a:rPr lang="en-US" altLang="en-US" dirty="0">
                <a:ea typeface="MS PGothic" panose="020B0600070205080204" pitchFamily="34" charset="-128"/>
                <a:sym typeface="Greek Symbols" pitchFamily="18" charset="2"/>
              </a:rPr>
            </a:br>
            <a:r>
              <a:rPr lang="en-US" altLang="en-US" dirty="0">
                <a:ea typeface="MS PGothic" panose="020B0600070205080204" pitchFamily="34" charset="-128"/>
                <a:sym typeface="Greek Symbols" pitchFamily="18" charset="2"/>
              </a:rPr>
              <a:t>	        </a:t>
            </a:r>
            <a:r>
              <a:rPr lang="en-US" altLang="en-US" b="1" dirty="0">
                <a:ea typeface="MS PGothic" panose="020B0600070205080204" pitchFamily="34" charset="-128"/>
                <a:sym typeface="Greek Symbols" pitchFamily="18" charset="2"/>
              </a:rPr>
              <a:t>end</a:t>
            </a:r>
            <a:br>
              <a:rPr lang="en-US" altLang="en-US" b="1" dirty="0">
                <a:ea typeface="MS PGothic" panose="020B0600070205080204" pitchFamily="34" charset="-128"/>
                <a:sym typeface="Greek Symbols" pitchFamily="18" charset="2"/>
              </a:rPr>
            </a:br>
            <a:r>
              <a:rPr lang="en-US" altLang="en-US" b="1" dirty="0">
                <a:ea typeface="MS PGothic" panose="020B0600070205080204" pitchFamily="34" charset="-128"/>
                <a:sym typeface="Greek Symbols" pitchFamily="18" charset="2"/>
              </a:rPr>
              <a:t>     </a:t>
            </a:r>
            <a:r>
              <a:rPr lang="en-US" altLang="en-US" b="1" dirty="0" err="1">
                <a:ea typeface="MS PGothic" panose="020B0600070205080204" pitchFamily="34" charset="-128"/>
                <a:sym typeface="Greek Symbols" pitchFamily="18" charset="2"/>
              </a:rPr>
              <a:t>end</a:t>
            </a:r>
            <a:endParaRPr lang="en-US" altLang="en-US" dirty="0">
              <a:ea typeface="MS PGothic" panose="020B0600070205080204" pitchFamily="34" charset="-128"/>
              <a:sym typeface="Greek Symbols" pitchFamily="18" charset="2"/>
            </a:endParaRPr>
          </a:p>
          <a:p>
            <a:pPr>
              <a:tabLst>
                <a:tab pos="346472" algn="l"/>
                <a:tab pos="638175" algn="l"/>
              </a:tabLst>
            </a:pPr>
            <a:r>
              <a:rPr lang="en-US" altLang="en-US" i="1" dirty="0">
                <a:ea typeface="MS PGothic" panose="020B0600070205080204" pitchFamily="34" charset="-128"/>
                <a:sym typeface="Greek Symbols" pitchFamily="18" charset="2"/>
              </a:rPr>
              <a:t>r</a:t>
            </a:r>
            <a:r>
              <a:rPr lang="en-US" altLang="en-US" dirty="0">
                <a:ea typeface="MS PGothic" panose="020B0600070205080204" pitchFamily="34" charset="-128"/>
                <a:sym typeface="Greek Symbols" pitchFamily="18" charset="2"/>
              </a:rPr>
              <a:t>  is called the </a:t>
            </a:r>
            <a:r>
              <a:rPr lang="en-US" altLang="en-US" b="1" dirty="0">
                <a:solidFill>
                  <a:srgbClr val="002060"/>
                </a:solidFill>
                <a:ea typeface="MS PGothic" panose="020B0600070205080204" pitchFamily="34" charset="-128"/>
                <a:sym typeface="Greek Symbols" pitchFamily="18" charset="2"/>
              </a:rPr>
              <a:t>outer</a:t>
            </a:r>
            <a:r>
              <a:rPr lang="en-US" altLang="en-US" dirty="0">
                <a:solidFill>
                  <a:srgbClr val="002060"/>
                </a:solidFill>
                <a:ea typeface="MS PGothic" panose="020B0600070205080204" pitchFamily="34" charset="-128"/>
                <a:sym typeface="Greek Symbols" pitchFamily="18" charset="2"/>
              </a:rPr>
              <a:t> </a:t>
            </a:r>
            <a:r>
              <a:rPr lang="en-US" altLang="en-US" b="1" dirty="0">
                <a:solidFill>
                  <a:srgbClr val="002060"/>
                </a:solidFill>
                <a:ea typeface="MS PGothic" panose="020B0600070205080204" pitchFamily="34" charset="-128"/>
                <a:sym typeface="Greek Symbols" pitchFamily="18" charset="2"/>
              </a:rPr>
              <a:t>relation</a:t>
            </a:r>
            <a:r>
              <a:rPr lang="en-US" altLang="en-US" dirty="0">
                <a:solidFill>
                  <a:srgbClr val="002060"/>
                </a:solidFill>
                <a:ea typeface="MS PGothic" panose="020B0600070205080204" pitchFamily="34" charset="-128"/>
                <a:sym typeface="Greek Symbols" pitchFamily="18" charset="2"/>
              </a:rPr>
              <a:t> </a:t>
            </a:r>
            <a:r>
              <a:rPr lang="en-US" altLang="en-US" dirty="0">
                <a:ea typeface="MS PGothic" panose="020B0600070205080204" pitchFamily="34" charset="-128"/>
                <a:sym typeface="Greek Symbols" pitchFamily="18" charset="2"/>
              </a:rPr>
              <a:t>and </a:t>
            </a:r>
            <a:r>
              <a:rPr lang="en-US" altLang="en-US" i="1" dirty="0">
                <a:ea typeface="MS PGothic" panose="020B0600070205080204" pitchFamily="34" charset="-128"/>
                <a:sym typeface="Greek Symbols" pitchFamily="18" charset="2"/>
              </a:rPr>
              <a:t>s</a:t>
            </a:r>
            <a:r>
              <a:rPr lang="en-US" altLang="en-US" dirty="0">
                <a:ea typeface="MS PGothic" panose="020B0600070205080204" pitchFamily="34" charset="-128"/>
                <a:sym typeface="Greek Symbols" pitchFamily="18" charset="2"/>
              </a:rPr>
              <a:t> the </a:t>
            </a:r>
            <a:r>
              <a:rPr lang="en-US" altLang="en-US" b="1" dirty="0">
                <a:solidFill>
                  <a:srgbClr val="002060"/>
                </a:solidFill>
                <a:ea typeface="MS PGothic" panose="020B0600070205080204" pitchFamily="34" charset="-128"/>
                <a:sym typeface="Greek Symbols" pitchFamily="18" charset="2"/>
              </a:rPr>
              <a:t>inner relation</a:t>
            </a:r>
            <a:r>
              <a:rPr lang="en-US" altLang="en-US" dirty="0">
                <a:solidFill>
                  <a:srgbClr val="002060"/>
                </a:solidFill>
                <a:ea typeface="MS PGothic" panose="020B0600070205080204" pitchFamily="34" charset="-128"/>
                <a:sym typeface="Greek Symbols" pitchFamily="18" charset="2"/>
              </a:rPr>
              <a:t> </a:t>
            </a:r>
            <a:r>
              <a:rPr lang="en-US" altLang="en-US" dirty="0">
                <a:ea typeface="MS PGothic" panose="020B0600070205080204" pitchFamily="34" charset="-128"/>
                <a:sym typeface="Greek Symbols" pitchFamily="18" charset="2"/>
              </a:rPr>
              <a:t>of the join.</a:t>
            </a:r>
          </a:p>
          <a:p>
            <a:pPr>
              <a:tabLst>
                <a:tab pos="346472" algn="l"/>
                <a:tab pos="638175" algn="l"/>
              </a:tabLst>
            </a:pPr>
            <a:r>
              <a:rPr lang="en-US" altLang="en-US" dirty="0">
                <a:ea typeface="MS PGothic" panose="020B0600070205080204" pitchFamily="34" charset="-128"/>
                <a:sym typeface="Greek Symbols" pitchFamily="18" charset="2"/>
              </a:rPr>
              <a:t>Requires no indices and can be used with any kind of join condition.</a:t>
            </a:r>
          </a:p>
          <a:p>
            <a:pPr>
              <a:tabLst>
                <a:tab pos="346472" algn="l"/>
                <a:tab pos="638175" algn="l"/>
              </a:tabLst>
            </a:pPr>
            <a:r>
              <a:rPr lang="en-US" altLang="en-US" dirty="0">
                <a:ea typeface="MS PGothic" panose="020B0600070205080204" pitchFamily="34" charset="-128"/>
                <a:sym typeface="Greek Symbols" pitchFamily="18" charset="2"/>
              </a:rPr>
              <a:t>Expensive since it examines every pair of tuples in the two relations.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BCF21AB-6064-1328-4938-D5C148ABC7C6}"/>
              </a:ext>
            </a:extLst>
          </p:cNvPr>
          <p:cNvSpPr txBox="1"/>
          <p:nvPr/>
        </p:nvSpPr>
        <p:spPr>
          <a:xfrm>
            <a:off x="457200" y="3562350"/>
            <a:ext cx="514063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 clarity (or confusion), I sometimes use the terms: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Scan table for the outer relation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Probe table for the inner relation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26" name="Rectangle 2">
            <a:extLst>
              <a:ext uri="{FF2B5EF4-FFF2-40B4-BE49-F238E27FC236}">
                <a16:creationId xmlns:a16="http://schemas.microsoft.com/office/drawing/2014/main" id="{857CDEC3-6BD7-4F5B-9D23-EF0F2519ACC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  <a:ea typeface="MS PGothic" panose="020B0600070205080204" pitchFamily="34" charset="-128"/>
              </a:rPr>
              <a:t>Nested-Loop Join (Cont.)</a:t>
            </a:r>
          </a:p>
        </p:txBody>
      </p:sp>
      <p:sp>
        <p:nvSpPr>
          <p:cNvPr id="54275" name="Rectangle 3">
            <a:extLst>
              <a:ext uri="{FF2B5EF4-FFF2-40B4-BE49-F238E27FC236}">
                <a16:creationId xmlns:a16="http://schemas.microsoft.com/office/drawing/2014/main" id="{F91C2E64-0FB9-436E-9F23-CCE048FE2E75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785848" y="873919"/>
            <a:ext cx="5675834" cy="3902869"/>
          </a:xfrm>
        </p:spPr>
        <p:txBody>
          <a:bodyPr/>
          <a:lstStyle/>
          <a:p>
            <a:r>
              <a:rPr lang="en-US" altLang="en-US" dirty="0">
                <a:ea typeface="MS PGothic" panose="020B0600070205080204" pitchFamily="34" charset="-128"/>
              </a:rPr>
              <a:t>In the worst case, if there is enough memory only to hold one block of each relation, the estimated cost is </a:t>
            </a:r>
            <a:br>
              <a:rPr lang="en-US" altLang="en-US" dirty="0">
                <a:ea typeface="MS PGothic" panose="020B0600070205080204" pitchFamily="34" charset="-128"/>
              </a:rPr>
            </a:br>
            <a:r>
              <a:rPr lang="en-US" altLang="en-US" dirty="0">
                <a:ea typeface="MS PGothic" panose="020B0600070205080204" pitchFamily="34" charset="-128"/>
              </a:rPr>
              <a:t>       </a:t>
            </a:r>
            <a:r>
              <a:rPr lang="en-US" altLang="en-US" sz="1500" i="1" dirty="0">
                <a:ea typeface="MS PGothic" panose="020B0600070205080204" pitchFamily="34" charset="-128"/>
              </a:rPr>
              <a:t>n</a:t>
            </a:r>
            <a:r>
              <a:rPr lang="en-US" altLang="en-US" sz="1500" i="1" baseline="-25000" dirty="0">
                <a:ea typeface="MS PGothic" panose="020B0600070205080204" pitchFamily="34" charset="-128"/>
              </a:rPr>
              <a:t>r</a:t>
            </a:r>
            <a:r>
              <a:rPr lang="en-US" altLang="en-US" sz="1500" i="1" dirty="0">
                <a:ea typeface="MS PGothic" panose="020B0600070205080204" pitchFamily="34" charset="-128"/>
              </a:rPr>
              <a:t> </a:t>
            </a:r>
            <a:r>
              <a:rPr lang="en-US" altLang="en-US" sz="1500" dirty="0">
                <a:ea typeface="MS PGothic" panose="020B0600070205080204" pitchFamily="34" charset="-128"/>
                <a:sym typeface="Symbol" panose="05050102010706020507" pitchFamily="18" charset="2"/>
              </a:rPr>
              <a:t> </a:t>
            </a:r>
            <a:r>
              <a:rPr lang="en-US" altLang="en-US" sz="1500" i="1" dirty="0">
                <a:ea typeface="MS PGothic" panose="020B0600070205080204" pitchFamily="34" charset="-128"/>
                <a:sym typeface="Symbol" panose="05050102010706020507" pitchFamily="18" charset="2"/>
              </a:rPr>
              <a:t>b</a:t>
            </a:r>
            <a:r>
              <a:rPr lang="en-US" altLang="en-US" sz="1500" i="1" baseline="-25000" dirty="0">
                <a:ea typeface="MS PGothic" panose="020B0600070205080204" pitchFamily="34" charset="-128"/>
                <a:sym typeface="Symbol" panose="05050102010706020507" pitchFamily="18" charset="2"/>
              </a:rPr>
              <a:t>s</a:t>
            </a:r>
            <a:r>
              <a:rPr lang="en-US" altLang="en-US" sz="1500" dirty="0">
                <a:ea typeface="MS PGothic" panose="020B0600070205080204" pitchFamily="34" charset="-128"/>
                <a:sym typeface="Symbol" panose="05050102010706020507" pitchFamily="18" charset="2"/>
              </a:rPr>
              <a:t> +</a:t>
            </a:r>
            <a:r>
              <a:rPr lang="en-US" altLang="en-US" sz="1500" i="1" dirty="0">
                <a:ea typeface="MS PGothic" panose="020B0600070205080204" pitchFamily="34" charset="-128"/>
                <a:sym typeface="Symbol" panose="05050102010706020507" pitchFamily="18" charset="2"/>
              </a:rPr>
              <a:t> </a:t>
            </a:r>
            <a:r>
              <a:rPr lang="en-US" altLang="en-US" sz="1500" i="1" dirty="0" err="1">
                <a:ea typeface="MS PGothic" panose="020B0600070205080204" pitchFamily="34" charset="-128"/>
                <a:sym typeface="Symbol" panose="05050102010706020507" pitchFamily="18" charset="2"/>
              </a:rPr>
              <a:t>b</a:t>
            </a:r>
            <a:r>
              <a:rPr lang="en-US" altLang="en-US" sz="1500" i="1" baseline="-25000" dirty="0" err="1">
                <a:ea typeface="MS PGothic" panose="020B0600070205080204" pitchFamily="34" charset="-128"/>
                <a:sym typeface="Symbol" panose="05050102010706020507" pitchFamily="18" charset="2"/>
              </a:rPr>
              <a:t>r</a:t>
            </a:r>
            <a:r>
              <a:rPr lang="en-US" altLang="en-US" sz="1500" dirty="0">
                <a:ea typeface="MS PGothic" panose="020B0600070205080204" pitchFamily="34" charset="-128"/>
                <a:sym typeface="Symbol" panose="05050102010706020507" pitchFamily="18" charset="2"/>
              </a:rPr>
              <a:t>   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block transfers, plus  </a:t>
            </a:r>
            <a:r>
              <a:rPr lang="en-US" altLang="en-US" sz="1500" i="1" dirty="0" err="1">
                <a:ea typeface="MS PGothic" panose="020B0600070205080204" pitchFamily="34" charset="-128"/>
              </a:rPr>
              <a:t>n</a:t>
            </a:r>
            <a:r>
              <a:rPr lang="en-US" altLang="en-US" sz="1500" i="1" baseline="-25000" dirty="0" err="1">
                <a:ea typeface="MS PGothic" panose="020B0600070205080204" pitchFamily="34" charset="-128"/>
              </a:rPr>
              <a:t>r</a:t>
            </a:r>
            <a:r>
              <a:rPr lang="en-US" altLang="en-US" sz="1500" i="1" dirty="0">
                <a:ea typeface="MS PGothic" panose="020B0600070205080204" pitchFamily="34" charset="-128"/>
              </a:rPr>
              <a:t> </a:t>
            </a:r>
            <a:r>
              <a:rPr lang="en-US" altLang="en-US" sz="1500" dirty="0">
                <a:ea typeface="MS PGothic" panose="020B0600070205080204" pitchFamily="34" charset="-128"/>
                <a:sym typeface="Symbol" panose="05050102010706020507" pitchFamily="18" charset="2"/>
              </a:rPr>
              <a:t>+</a:t>
            </a:r>
            <a:r>
              <a:rPr lang="en-US" altLang="en-US" sz="1500" i="1" dirty="0">
                <a:ea typeface="MS PGothic" panose="020B0600070205080204" pitchFamily="34" charset="-128"/>
                <a:sym typeface="Symbol" panose="05050102010706020507" pitchFamily="18" charset="2"/>
              </a:rPr>
              <a:t> </a:t>
            </a:r>
            <a:r>
              <a:rPr lang="en-US" altLang="en-US" sz="1500" i="1" dirty="0" err="1">
                <a:ea typeface="MS PGothic" panose="020B0600070205080204" pitchFamily="34" charset="-128"/>
                <a:sym typeface="Symbol" panose="05050102010706020507" pitchFamily="18" charset="2"/>
              </a:rPr>
              <a:t>b</a:t>
            </a:r>
            <a:r>
              <a:rPr lang="en-US" altLang="en-US" sz="1500" i="1" baseline="-25000" dirty="0" err="1">
                <a:ea typeface="MS PGothic" panose="020B0600070205080204" pitchFamily="34" charset="-128"/>
                <a:sym typeface="Symbol" panose="05050102010706020507" pitchFamily="18" charset="2"/>
              </a:rPr>
              <a:t>r</a:t>
            </a:r>
            <a:r>
              <a:rPr lang="en-US" altLang="en-US" sz="1500" dirty="0">
                <a:ea typeface="MS PGothic" panose="020B0600070205080204" pitchFamily="34" charset="-128"/>
                <a:sym typeface="Symbol" panose="05050102010706020507" pitchFamily="18" charset="2"/>
              </a:rPr>
              <a:t>  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seeks</a:t>
            </a:r>
            <a:endParaRPr lang="en-US" altLang="en-US" sz="1200" dirty="0">
              <a:ea typeface="MS PGothic" panose="020B0600070205080204" pitchFamily="34" charset="-128"/>
              <a:sym typeface="Symbol" panose="05050102010706020507" pitchFamily="18" charset="2"/>
            </a:endParaRPr>
          </a:p>
          <a:p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If the smaller relation fits entirely in memory, use that as the inner relation.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 Reduces cost to </a:t>
            </a:r>
            <a:r>
              <a:rPr lang="en-US" altLang="en-US" i="1" dirty="0" err="1">
                <a:ea typeface="MS PGothic" panose="020B0600070205080204" pitchFamily="34" charset="-128"/>
                <a:sym typeface="Symbol" panose="05050102010706020507" pitchFamily="18" charset="2"/>
              </a:rPr>
              <a:t>b</a:t>
            </a:r>
            <a:r>
              <a:rPr lang="en-US" altLang="en-US" i="1" baseline="-25000" dirty="0" err="1">
                <a:ea typeface="MS PGothic" panose="020B0600070205080204" pitchFamily="34" charset="-128"/>
                <a:sym typeface="Symbol" panose="05050102010706020507" pitchFamily="18" charset="2"/>
              </a:rPr>
              <a:t>r</a:t>
            </a:r>
            <a:r>
              <a:rPr lang="en-US" altLang="en-US" i="1" dirty="0">
                <a:ea typeface="MS PGothic" panose="020B0600070205080204" pitchFamily="34" charset="-128"/>
                <a:sym typeface="Symbol" panose="05050102010706020507" pitchFamily="18" charset="2"/>
              </a:rPr>
              <a:t> 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 + </a:t>
            </a:r>
            <a:r>
              <a:rPr lang="en-US" altLang="en-US" i="1" dirty="0">
                <a:ea typeface="MS PGothic" panose="020B0600070205080204" pitchFamily="34" charset="-128"/>
                <a:sym typeface="Symbol" panose="05050102010706020507" pitchFamily="18" charset="2"/>
              </a:rPr>
              <a:t>b</a:t>
            </a:r>
            <a:r>
              <a:rPr lang="en-US" altLang="en-US" i="1" baseline="-25000" dirty="0">
                <a:ea typeface="MS PGothic" panose="020B0600070205080204" pitchFamily="34" charset="-128"/>
                <a:sym typeface="Symbol" panose="05050102010706020507" pitchFamily="18" charset="2"/>
              </a:rPr>
              <a:t>s</a:t>
            </a:r>
            <a:r>
              <a:rPr lang="en-US" altLang="en-US" i="1" dirty="0">
                <a:ea typeface="MS PGothic" panose="020B0600070205080204" pitchFamily="34" charset="-128"/>
                <a:sym typeface="Symbol" panose="05050102010706020507" pitchFamily="18" charset="2"/>
              </a:rPr>
              <a:t> 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block transfers and 2 seeks</a:t>
            </a:r>
          </a:p>
          <a:p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Assuming worst case memory availability cost estimate is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with </a:t>
            </a:r>
            <a:r>
              <a:rPr lang="en-US" altLang="en-US" i="1" dirty="0">
                <a:ea typeface="MS PGothic" panose="020B0600070205080204" pitchFamily="34" charset="-128"/>
                <a:sym typeface="Symbol" panose="05050102010706020507" pitchFamily="18" charset="2"/>
              </a:rPr>
              <a:t>student 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as outer relation:</a:t>
            </a:r>
          </a:p>
          <a:p>
            <a:pPr lvl="2"/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5000  400 + 100 = 2,000,100 block transfers,</a:t>
            </a:r>
          </a:p>
          <a:p>
            <a:pPr lvl="2"/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5000 + 100 = 5100 seeks 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with </a:t>
            </a:r>
            <a:r>
              <a:rPr lang="en-US" altLang="en-US" i="1" dirty="0">
                <a:ea typeface="MS PGothic" panose="020B0600070205080204" pitchFamily="34" charset="-128"/>
                <a:sym typeface="Symbol" panose="05050102010706020507" pitchFamily="18" charset="2"/>
              </a:rPr>
              <a:t>takes 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 as the outer relation </a:t>
            </a:r>
          </a:p>
          <a:p>
            <a:pPr lvl="2"/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10000  100 + 400 = 1,000,400 block transfers and 10,400 seeks</a:t>
            </a:r>
          </a:p>
          <a:p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If smaller relation (</a:t>
            </a:r>
            <a:r>
              <a:rPr lang="en-US" altLang="en-US" i="1" dirty="0">
                <a:ea typeface="MS PGothic" panose="020B0600070205080204" pitchFamily="34" charset="-128"/>
                <a:sym typeface="Symbol" panose="05050102010706020507" pitchFamily="18" charset="2"/>
              </a:rPr>
              <a:t>student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) fits entirely in memory, the cost estimate will be 500 block transfers.</a:t>
            </a:r>
          </a:p>
          <a:p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Block nested-loops algorithm (next slide) is preferable.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74" name="Rectangle 2">
            <a:extLst>
              <a:ext uri="{FF2B5EF4-FFF2-40B4-BE49-F238E27FC236}">
                <a16:creationId xmlns:a16="http://schemas.microsoft.com/office/drawing/2014/main" id="{AC6F6974-A8C7-4393-82EB-2846C81D085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  <a:ea typeface="MS PGothic" panose="020B0600070205080204" pitchFamily="34" charset="-128"/>
              </a:rPr>
              <a:t>Indexed Nested-Loop Join</a:t>
            </a:r>
          </a:p>
        </p:txBody>
      </p:sp>
      <p:sp>
        <p:nvSpPr>
          <p:cNvPr id="60419" name="Rectangle 3">
            <a:extLst>
              <a:ext uri="{FF2B5EF4-FFF2-40B4-BE49-F238E27FC236}">
                <a16:creationId xmlns:a16="http://schemas.microsoft.com/office/drawing/2014/main" id="{4D40F014-D3E9-4914-80EE-CCDD23D0099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775535" y="860166"/>
            <a:ext cx="5413334" cy="3378164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>
                <a:ea typeface="MS PGothic" panose="020B0600070205080204" pitchFamily="34" charset="-128"/>
              </a:rPr>
              <a:t>Index lookups can replace file scans if</a:t>
            </a:r>
          </a:p>
          <a:p>
            <a:pPr lvl="1">
              <a:lnSpc>
                <a:spcPct val="90000"/>
              </a:lnSpc>
            </a:pPr>
            <a:r>
              <a:rPr lang="en-US" altLang="en-US" dirty="0">
                <a:ea typeface="MS PGothic" panose="020B0600070205080204" pitchFamily="34" charset="-128"/>
              </a:rPr>
              <a:t>join is an </a:t>
            </a:r>
            <a:r>
              <a:rPr lang="en-US" altLang="en-US" dirty="0" err="1">
                <a:ea typeface="MS PGothic" panose="020B0600070205080204" pitchFamily="34" charset="-128"/>
              </a:rPr>
              <a:t>equi</a:t>
            </a:r>
            <a:r>
              <a:rPr lang="en-US" altLang="en-US" dirty="0">
                <a:ea typeface="MS PGothic" panose="020B0600070205080204" pitchFamily="34" charset="-128"/>
              </a:rPr>
              <a:t>-join or natural join and</a:t>
            </a:r>
          </a:p>
          <a:p>
            <a:pPr lvl="1">
              <a:lnSpc>
                <a:spcPct val="90000"/>
              </a:lnSpc>
            </a:pPr>
            <a:r>
              <a:rPr lang="en-US" altLang="en-US" dirty="0">
                <a:ea typeface="MS PGothic" panose="020B0600070205080204" pitchFamily="34" charset="-128"/>
              </a:rPr>
              <a:t>an index is available on the inner relation</a:t>
            </a:r>
            <a:r>
              <a:rPr lang="ja-JP" altLang="en-US" dirty="0">
                <a:ea typeface="MS PGothic" panose="020B0600070205080204" pitchFamily="34" charset="-128"/>
              </a:rPr>
              <a:t>’</a:t>
            </a:r>
            <a:r>
              <a:rPr lang="en-US" altLang="ja-JP" dirty="0">
                <a:ea typeface="MS PGothic" panose="020B0600070205080204" pitchFamily="34" charset="-128"/>
              </a:rPr>
              <a:t>s join attribute</a:t>
            </a:r>
          </a:p>
          <a:p>
            <a:pPr lvl="2">
              <a:lnSpc>
                <a:spcPct val="90000"/>
              </a:lnSpc>
            </a:pPr>
            <a:r>
              <a:rPr lang="en-US" altLang="en-US" dirty="0">
                <a:ea typeface="MS PGothic" panose="020B0600070205080204" pitchFamily="34" charset="-128"/>
              </a:rPr>
              <a:t>Can construct an index just to compute a join.</a:t>
            </a:r>
          </a:p>
          <a:p>
            <a:pPr>
              <a:lnSpc>
                <a:spcPct val="90000"/>
              </a:lnSpc>
            </a:pPr>
            <a:r>
              <a:rPr lang="en-US" altLang="en-US" dirty="0">
                <a:ea typeface="MS PGothic" panose="020B0600070205080204" pitchFamily="34" charset="-128"/>
              </a:rPr>
              <a:t>For each tuple </a:t>
            </a:r>
            <a:r>
              <a:rPr lang="en-US" altLang="en-US" i="1" dirty="0" err="1">
                <a:ea typeface="MS PGothic" panose="020B0600070205080204" pitchFamily="34" charset="-128"/>
              </a:rPr>
              <a:t>t</a:t>
            </a:r>
            <a:r>
              <a:rPr lang="en-US" altLang="en-US" i="1" baseline="-25000" dirty="0" err="1">
                <a:ea typeface="MS PGothic" panose="020B0600070205080204" pitchFamily="34" charset="-128"/>
              </a:rPr>
              <a:t>r</a:t>
            </a:r>
            <a:r>
              <a:rPr lang="en-US" altLang="en-US" i="1" dirty="0">
                <a:ea typeface="MS PGothic" panose="020B0600070205080204" pitchFamily="34" charset="-128"/>
              </a:rPr>
              <a:t> </a:t>
            </a:r>
            <a:r>
              <a:rPr lang="en-US" altLang="en-US" dirty="0">
                <a:ea typeface="MS PGothic" panose="020B0600070205080204" pitchFamily="34" charset="-128"/>
              </a:rPr>
              <a:t>in the outer relation </a:t>
            </a:r>
            <a:r>
              <a:rPr lang="en-US" altLang="en-US" i="1" dirty="0">
                <a:ea typeface="MS PGothic" panose="020B0600070205080204" pitchFamily="34" charset="-128"/>
              </a:rPr>
              <a:t>r,</a:t>
            </a:r>
            <a:r>
              <a:rPr lang="en-US" altLang="en-US" dirty="0">
                <a:ea typeface="MS PGothic" panose="020B0600070205080204" pitchFamily="34" charset="-128"/>
              </a:rPr>
              <a:t> use the index to look up tuples in </a:t>
            </a:r>
            <a:r>
              <a:rPr lang="en-US" altLang="en-US" i="1" dirty="0">
                <a:ea typeface="MS PGothic" panose="020B0600070205080204" pitchFamily="34" charset="-128"/>
              </a:rPr>
              <a:t>s</a:t>
            </a:r>
            <a:r>
              <a:rPr lang="en-US" altLang="en-US" dirty="0">
                <a:ea typeface="MS PGothic" panose="020B0600070205080204" pitchFamily="34" charset="-128"/>
              </a:rPr>
              <a:t> that satisfy the join condition with tuple </a:t>
            </a:r>
            <a:r>
              <a:rPr lang="en-US" altLang="en-US" i="1" dirty="0">
                <a:ea typeface="MS PGothic" panose="020B0600070205080204" pitchFamily="34" charset="-128"/>
              </a:rPr>
              <a:t>t</a:t>
            </a:r>
            <a:r>
              <a:rPr lang="en-US" altLang="en-US" i="1" baseline="-25000" dirty="0">
                <a:ea typeface="MS PGothic" panose="020B0600070205080204" pitchFamily="34" charset="-128"/>
              </a:rPr>
              <a:t>r</a:t>
            </a:r>
            <a:r>
              <a:rPr lang="en-US" altLang="en-US" i="1" dirty="0">
                <a:ea typeface="MS PGothic" panose="020B0600070205080204" pitchFamily="34" charset="-128"/>
              </a:rPr>
              <a:t>.</a:t>
            </a:r>
          </a:p>
          <a:p>
            <a:pPr>
              <a:lnSpc>
                <a:spcPct val="90000"/>
              </a:lnSpc>
            </a:pPr>
            <a:r>
              <a:rPr lang="en-US" altLang="en-US" dirty="0">
                <a:ea typeface="MS PGothic" panose="020B0600070205080204" pitchFamily="34" charset="-128"/>
              </a:rPr>
              <a:t>Worst case:  buffer has space for only one page of </a:t>
            </a:r>
            <a:r>
              <a:rPr lang="en-US" altLang="en-US" i="1" dirty="0">
                <a:ea typeface="MS PGothic" panose="020B0600070205080204" pitchFamily="34" charset="-128"/>
              </a:rPr>
              <a:t>r</a:t>
            </a:r>
            <a:r>
              <a:rPr lang="en-US" altLang="en-US" dirty="0">
                <a:ea typeface="MS PGothic" panose="020B0600070205080204" pitchFamily="34" charset="-128"/>
              </a:rPr>
              <a:t>, and, for each tuple in </a:t>
            </a:r>
            <a:r>
              <a:rPr lang="en-US" altLang="en-US" i="1" dirty="0">
                <a:ea typeface="MS PGothic" panose="020B0600070205080204" pitchFamily="34" charset="-128"/>
              </a:rPr>
              <a:t>r</a:t>
            </a:r>
            <a:r>
              <a:rPr lang="en-US" altLang="en-US" dirty="0">
                <a:ea typeface="MS PGothic" panose="020B0600070205080204" pitchFamily="34" charset="-128"/>
              </a:rPr>
              <a:t>, we perform an index lookup on </a:t>
            </a:r>
            <a:r>
              <a:rPr lang="en-US" altLang="en-US" i="1" dirty="0">
                <a:ea typeface="MS PGothic" panose="020B0600070205080204" pitchFamily="34" charset="-128"/>
              </a:rPr>
              <a:t>s.</a:t>
            </a:r>
            <a:endParaRPr lang="en-US" altLang="en-US" dirty="0">
              <a:ea typeface="MS PGothic" panose="020B0600070205080204" pitchFamily="34" charset="-128"/>
            </a:endParaRPr>
          </a:p>
          <a:p>
            <a:pPr>
              <a:lnSpc>
                <a:spcPct val="90000"/>
              </a:lnSpc>
            </a:pPr>
            <a:r>
              <a:rPr lang="en-US" altLang="en-US" dirty="0">
                <a:ea typeface="MS PGothic" panose="020B0600070205080204" pitchFamily="34" charset="-128"/>
              </a:rPr>
              <a:t>Cost of the join:  </a:t>
            </a:r>
            <a:r>
              <a:rPr lang="en-US" altLang="en-US" i="1" dirty="0" err="1">
                <a:ea typeface="MS PGothic" panose="020B0600070205080204" pitchFamily="34" charset="-128"/>
              </a:rPr>
              <a:t>b</a:t>
            </a:r>
            <a:r>
              <a:rPr lang="en-US" altLang="en-US" i="1" baseline="-25000" dirty="0" err="1">
                <a:ea typeface="MS PGothic" panose="020B0600070205080204" pitchFamily="34" charset="-128"/>
              </a:rPr>
              <a:t>r</a:t>
            </a:r>
            <a:r>
              <a:rPr lang="en-US" altLang="en-US" i="1" dirty="0">
                <a:ea typeface="MS PGothic" panose="020B0600070205080204" pitchFamily="34" charset="-128"/>
              </a:rPr>
              <a:t> </a:t>
            </a:r>
            <a:r>
              <a:rPr lang="en-US" altLang="en-US" dirty="0">
                <a:ea typeface="MS PGothic" panose="020B0600070205080204" pitchFamily="34" charset="-128"/>
              </a:rPr>
              <a:t>(</a:t>
            </a:r>
            <a:r>
              <a:rPr lang="en-US" altLang="en-US" i="1" dirty="0" err="1">
                <a:ea typeface="MS PGothic" panose="020B0600070205080204" pitchFamily="34" charset="-128"/>
              </a:rPr>
              <a:t>t</a:t>
            </a:r>
            <a:r>
              <a:rPr lang="en-US" altLang="en-US" i="1" baseline="-25000" dirty="0" err="1">
                <a:ea typeface="MS PGothic" panose="020B0600070205080204" pitchFamily="34" charset="-128"/>
              </a:rPr>
              <a:t>T</a:t>
            </a:r>
            <a:r>
              <a:rPr lang="en-US" altLang="en-US" i="1" baseline="-25000" dirty="0">
                <a:ea typeface="MS PGothic" panose="020B0600070205080204" pitchFamily="34" charset="-128"/>
              </a:rPr>
              <a:t> </a:t>
            </a:r>
            <a:r>
              <a:rPr lang="en-US" altLang="en-US" i="1" dirty="0">
                <a:ea typeface="MS PGothic" panose="020B0600070205080204" pitchFamily="34" charset="-128"/>
              </a:rPr>
              <a:t>+ </a:t>
            </a:r>
            <a:r>
              <a:rPr lang="en-US" altLang="en-US" i="1" dirty="0" err="1">
                <a:ea typeface="MS PGothic" panose="020B0600070205080204" pitchFamily="34" charset="-128"/>
              </a:rPr>
              <a:t>t</a:t>
            </a:r>
            <a:r>
              <a:rPr lang="en-US" altLang="en-US" i="1" baseline="-25000" dirty="0" err="1">
                <a:ea typeface="MS PGothic" panose="020B0600070205080204" pitchFamily="34" charset="-128"/>
              </a:rPr>
              <a:t>S</a:t>
            </a:r>
            <a:r>
              <a:rPr lang="en-US" altLang="en-US" dirty="0">
                <a:ea typeface="MS PGothic" panose="020B0600070205080204" pitchFamily="34" charset="-128"/>
              </a:rPr>
              <a:t>) + </a:t>
            </a:r>
            <a:r>
              <a:rPr lang="en-US" altLang="en-US" i="1" dirty="0" err="1">
                <a:ea typeface="MS PGothic" panose="020B0600070205080204" pitchFamily="34" charset="-128"/>
              </a:rPr>
              <a:t>n</a:t>
            </a:r>
            <a:r>
              <a:rPr lang="en-US" altLang="en-US" i="1" baseline="-25000" dirty="0" err="1">
                <a:ea typeface="MS PGothic" panose="020B0600070205080204" pitchFamily="34" charset="-128"/>
              </a:rPr>
              <a:t>r</a:t>
            </a:r>
            <a:r>
              <a:rPr lang="en-US" altLang="en-US" i="1" dirty="0">
                <a:ea typeface="MS PGothic" panose="020B0600070205080204" pitchFamily="34" charset="-128"/>
              </a:rPr>
              <a:t> 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 </a:t>
            </a:r>
            <a:r>
              <a:rPr lang="en-US" altLang="en-US" i="1" dirty="0">
                <a:ea typeface="MS PGothic" panose="020B0600070205080204" pitchFamily="34" charset="-128"/>
                <a:sym typeface="Symbol" panose="05050102010706020507" pitchFamily="18" charset="2"/>
              </a:rPr>
              <a:t>c</a:t>
            </a:r>
            <a:endParaRPr lang="en-US" altLang="en-US" dirty="0">
              <a:ea typeface="MS PGothic" panose="020B0600070205080204" pitchFamily="34" charset="-128"/>
              <a:sym typeface="Symbol" panose="05050102010706020507" pitchFamily="18" charset="2"/>
            </a:endParaRPr>
          </a:p>
          <a:p>
            <a:pPr lvl="1">
              <a:lnSpc>
                <a:spcPct val="90000"/>
              </a:lnSpc>
            </a:pP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Where </a:t>
            </a:r>
            <a:r>
              <a:rPr lang="en-US" altLang="en-US" i="1" dirty="0">
                <a:ea typeface="MS PGothic" panose="020B0600070205080204" pitchFamily="34" charset="-128"/>
                <a:sym typeface="Symbol" panose="05050102010706020507" pitchFamily="18" charset="2"/>
              </a:rPr>
              <a:t>c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 is the cost of traversing index and fetching all matching </a:t>
            </a:r>
            <a:r>
              <a:rPr lang="en-US" altLang="en-US" i="1" dirty="0">
                <a:ea typeface="MS PGothic" panose="020B0600070205080204" pitchFamily="34" charset="-128"/>
                <a:sym typeface="Symbol" panose="05050102010706020507" pitchFamily="18" charset="2"/>
              </a:rPr>
              <a:t>s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 tuples for one tuple or </a:t>
            </a:r>
            <a:r>
              <a:rPr lang="en-US" altLang="en-US" i="1" dirty="0">
                <a:ea typeface="MS PGothic" panose="020B0600070205080204" pitchFamily="34" charset="-128"/>
                <a:sym typeface="Symbol" panose="05050102010706020507" pitchFamily="18" charset="2"/>
              </a:rPr>
              <a:t>r</a:t>
            </a:r>
            <a:endParaRPr lang="en-US" altLang="en-US" dirty="0">
              <a:ea typeface="MS PGothic" panose="020B0600070205080204" pitchFamily="34" charset="-128"/>
              <a:sym typeface="Symbol" panose="05050102010706020507" pitchFamily="18" charset="2"/>
            </a:endParaRPr>
          </a:p>
          <a:p>
            <a:pPr lvl="1">
              <a:lnSpc>
                <a:spcPct val="90000"/>
              </a:lnSpc>
            </a:pPr>
            <a:r>
              <a:rPr lang="en-US" altLang="en-US" i="1" dirty="0">
                <a:ea typeface="MS PGothic" panose="020B0600070205080204" pitchFamily="34" charset="-128"/>
                <a:sym typeface="Symbol" panose="05050102010706020507" pitchFamily="18" charset="2"/>
              </a:rPr>
              <a:t>c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 can be estimated as cost of a single selection on </a:t>
            </a:r>
            <a:r>
              <a:rPr lang="en-US" altLang="en-US" i="1" dirty="0">
                <a:ea typeface="MS PGothic" panose="020B0600070205080204" pitchFamily="34" charset="-128"/>
                <a:sym typeface="Symbol" panose="05050102010706020507" pitchFamily="18" charset="2"/>
              </a:rPr>
              <a:t>s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 using the join condition.</a:t>
            </a:r>
          </a:p>
          <a:p>
            <a:pPr>
              <a:lnSpc>
                <a:spcPct val="90000"/>
              </a:lnSpc>
            </a:pP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If indices are available on join attributes of both </a:t>
            </a:r>
            <a:r>
              <a:rPr lang="en-US" altLang="en-US" i="1" dirty="0">
                <a:ea typeface="MS PGothic" panose="020B0600070205080204" pitchFamily="34" charset="-128"/>
                <a:sym typeface="Symbol" panose="05050102010706020507" pitchFamily="18" charset="2"/>
              </a:rPr>
              <a:t>r 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and </a:t>
            </a:r>
            <a:r>
              <a:rPr lang="en-US" altLang="en-US" i="1" dirty="0">
                <a:ea typeface="MS PGothic" panose="020B0600070205080204" pitchFamily="34" charset="-128"/>
                <a:sym typeface="Symbol" panose="05050102010706020507" pitchFamily="18" charset="2"/>
              </a:rPr>
              <a:t>s,</a:t>
            </a:r>
            <a:br>
              <a:rPr lang="en-US" altLang="en-US" i="1" dirty="0">
                <a:ea typeface="MS PGothic" panose="020B0600070205080204" pitchFamily="34" charset="-128"/>
                <a:sym typeface="Symbol" panose="05050102010706020507" pitchFamily="18" charset="2"/>
              </a:rPr>
            </a:b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use the relation with fewer tuples as the outer relation.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898" name="Rectangle 2">
            <a:extLst>
              <a:ext uri="{FF2B5EF4-FFF2-40B4-BE49-F238E27FC236}">
                <a16:creationId xmlns:a16="http://schemas.microsoft.com/office/drawing/2014/main" id="{0543EE86-49A1-4B2E-A768-5258983E98F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  <a:ea typeface="MS PGothic" panose="020B0600070205080204" pitchFamily="34" charset="-128"/>
              </a:rPr>
              <a:t>Merge-Join</a:t>
            </a:r>
          </a:p>
        </p:txBody>
      </p:sp>
      <p:sp>
        <p:nvSpPr>
          <p:cNvPr id="64515" name="Rectangle 3">
            <a:extLst>
              <a:ext uri="{FF2B5EF4-FFF2-40B4-BE49-F238E27FC236}">
                <a16:creationId xmlns:a16="http://schemas.microsoft.com/office/drawing/2014/main" id="{A970AC8B-5F83-483D-AF83-922F8CEC986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822142" y="945298"/>
            <a:ext cx="5955021" cy="1902979"/>
          </a:xfrm>
        </p:spPr>
        <p:txBody>
          <a:bodyPr/>
          <a:lstStyle/>
          <a:p>
            <a:pPr marL="0" indent="0">
              <a:lnSpc>
                <a:spcPct val="60000"/>
              </a:lnSpc>
              <a:buNone/>
            </a:pPr>
            <a:r>
              <a:rPr lang="en-US" altLang="en-US" dirty="0">
                <a:solidFill>
                  <a:srgbClr val="002060"/>
                </a:solidFill>
                <a:ea typeface="MS PGothic" panose="020B0600070205080204" pitchFamily="34" charset="-128"/>
              </a:rPr>
              <a:t>1.   </a:t>
            </a:r>
            <a:r>
              <a:rPr lang="en-US" altLang="en-US" dirty="0">
                <a:ea typeface="MS PGothic" panose="020B0600070205080204" pitchFamily="34" charset="-128"/>
              </a:rPr>
              <a:t>Sort both relations on their join attribute (if not already sorted on the join </a:t>
            </a:r>
          </a:p>
          <a:p>
            <a:pPr marL="0" indent="0">
              <a:lnSpc>
                <a:spcPct val="60000"/>
              </a:lnSpc>
              <a:buNone/>
            </a:pPr>
            <a:r>
              <a:rPr lang="en-US" altLang="en-US" dirty="0">
                <a:ea typeface="MS PGothic" panose="020B0600070205080204" pitchFamily="34" charset="-128"/>
              </a:rPr>
              <a:t>      attributes).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altLang="en-US" dirty="0">
                <a:solidFill>
                  <a:srgbClr val="002060"/>
                </a:solidFill>
                <a:ea typeface="MS PGothic" panose="020B0600070205080204" pitchFamily="34" charset="-128"/>
              </a:rPr>
              <a:t>2.   </a:t>
            </a:r>
            <a:r>
              <a:rPr lang="en-US" altLang="en-US" dirty="0">
                <a:ea typeface="MS PGothic" panose="020B0600070205080204" pitchFamily="34" charset="-128"/>
              </a:rPr>
              <a:t>Merge the sorted relations to join them</a:t>
            </a:r>
          </a:p>
          <a:p>
            <a:pPr marL="342900" lvl="1" indent="0">
              <a:lnSpc>
                <a:spcPct val="90000"/>
              </a:lnSpc>
              <a:buNone/>
            </a:pPr>
            <a:r>
              <a:rPr lang="en-US" altLang="en-US" dirty="0">
                <a:solidFill>
                  <a:srgbClr val="FF9900"/>
                </a:solidFill>
                <a:ea typeface="MS PGothic" panose="020B0600070205080204" pitchFamily="34" charset="-128"/>
              </a:rPr>
              <a:t>1.   </a:t>
            </a:r>
            <a:r>
              <a:rPr lang="en-US" altLang="en-US" dirty="0">
                <a:ea typeface="MS PGothic" panose="020B0600070205080204" pitchFamily="34" charset="-128"/>
              </a:rPr>
              <a:t>Join step is similar to the merge stage of the sort-merge algorithm.  </a:t>
            </a:r>
          </a:p>
          <a:p>
            <a:pPr marL="342900" lvl="1" indent="0">
              <a:lnSpc>
                <a:spcPct val="60000"/>
              </a:lnSpc>
              <a:buNone/>
            </a:pPr>
            <a:r>
              <a:rPr lang="en-US" altLang="en-US" dirty="0">
                <a:solidFill>
                  <a:srgbClr val="FF9900"/>
                </a:solidFill>
                <a:ea typeface="MS PGothic" panose="020B0600070205080204" pitchFamily="34" charset="-128"/>
              </a:rPr>
              <a:t>2.   </a:t>
            </a:r>
            <a:r>
              <a:rPr lang="en-US" altLang="en-US" dirty="0">
                <a:ea typeface="MS PGothic" panose="020B0600070205080204" pitchFamily="34" charset="-128"/>
              </a:rPr>
              <a:t>Main difference is handling of duplicate values in join attribute — </a:t>
            </a:r>
          </a:p>
          <a:p>
            <a:pPr marL="342900" lvl="1" indent="0">
              <a:lnSpc>
                <a:spcPct val="60000"/>
              </a:lnSpc>
              <a:buNone/>
            </a:pPr>
            <a:r>
              <a:rPr lang="en-US" altLang="en-US" dirty="0">
                <a:ea typeface="MS PGothic" panose="020B0600070205080204" pitchFamily="34" charset="-128"/>
              </a:rPr>
              <a:t>      every pair with same value on join attribute must be matched</a:t>
            </a:r>
          </a:p>
          <a:p>
            <a:pPr marL="342900" lvl="1" indent="0">
              <a:lnSpc>
                <a:spcPct val="90000"/>
              </a:lnSpc>
              <a:buNone/>
            </a:pPr>
            <a:r>
              <a:rPr lang="en-US" altLang="en-US" dirty="0">
                <a:solidFill>
                  <a:srgbClr val="FF9900"/>
                </a:solidFill>
                <a:ea typeface="MS PGothic" panose="020B0600070205080204" pitchFamily="34" charset="-128"/>
              </a:rPr>
              <a:t>3.   </a:t>
            </a:r>
            <a:r>
              <a:rPr lang="en-US" altLang="en-US" dirty="0">
                <a:ea typeface="MS PGothic" panose="020B0600070205080204" pitchFamily="34" charset="-128"/>
              </a:rPr>
              <a:t>Detailed algorithm in book</a:t>
            </a:r>
          </a:p>
        </p:txBody>
      </p:sp>
      <p:pic>
        <p:nvPicPr>
          <p:cNvPr id="64516" name="Picture 10">
            <a:extLst>
              <a:ext uri="{FF2B5EF4-FFF2-40B4-BE49-F238E27FC236}">
                <a16:creationId xmlns:a16="http://schemas.microsoft.com/office/drawing/2014/main" id="{EB9A4822-0DB7-4C8A-88DB-460E67E7B7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9630" y="2487323"/>
            <a:ext cx="1637617" cy="16489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D92336F-B6AC-98DF-7213-8668FA2C92B5}"/>
              </a:ext>
            </a:extLst>
          </p:cNvPr>
          <p:cNvSpPr txBox="1"/>
          <p:nvPr/>
        </p:nvSpPr>
        <p:spPr>
          <a:xfrm>
            <a:off x="457200" y="3867150"/>
            <a:ext cx="284725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#(A) = n, #(B) = m</a:t>
            </a:r>
          </a:p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n*m</a:t>
            </a:r>
          </a:p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n*log(n) + m*log(m) + n + m</a:t>
            </a:r>
          </a:p>
        </p:txBody>
      </p:sp>
    </p:spTree>
    <p:extLst>
      <p:ext uri="{BB962C8B-B14F-4D97-AF65-F5344CB8AC3E}">
        <p14:creationId xmlns:p14="http://schemas.microsoft.com/office/powerpoint/2010/main" val="19495726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22" name="Rectangle 2">
            <a:extLst>
              <a:ext uri="{FF2B5EF4-FFF2-40B4-BE49-F238E27FC236}">
                <a16:creationId xmlns:a16="http://schemas.microsoft.com/office/drawing/2014/main" id="{13E438D7-C598-4EDA-9E3F-8B9987EC8F3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  <a:ea typeface="MS PGothic" panose="020B0600070205080204" pitchFamily="34" charset="-128"/>
              </a:rPr>
              <a:t>Merge-Join (Cont.)</a:t>
            </a:r>
          </a:p>
        </p:txBody>
      </p:sp>
      <p:sp>
        <p:nvSpPr>
          <p:cNvPr id="66563" name="Rectangle 3">
            <a:extLst>
              <a:ext uri="{FF2B5EF4-FFF2-40B4-BE49-F238E27FC236}">
                <a16:creationId xmlns:a16="http://schemas.microsoft.com/office/drawing/2014/main" id="{B2137334-2ACC-454C-B8E0-4D483671418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788851" y="873920"/>
            <a:ext cx="5598539" cy="3222834"/>
          </a:xfrm>
        </p:spPr>
        <p:txBody>
          <a:bodyPr/>
          <a:lstStyle/>
          <a:p>
            <a:r>
              <a:rPr lang="en-US" altLang="en-US" dirty="0">
                <a:ea typeface="MS PGothic" panose="020B0600070205080204" pitchFamily="34" charset="-128"/>
              </a:rPr>
              <a:t>Can be used only for </a:t>
            </a:r>
            <a:r>
              <a:rPr lang="en-US" altLang="en-US" dirty="0" err="1">
                <a:ea typeface="MS PGothic" panose="020B0600070205080204" pitchFamily="34" charset="-128"/>
              </a:rPr>
              <a:t>equi</a:t>
            </a:r>
            <a:r>
              <a:rPr lang="en-US" altLang="en-US" dirty="0">
                <a:ea typeface="MS PGothic" panose="020B0600070205080204" pitchFamily="34" charset="-128"/>
              </a:rPr>
              <a:t>-joins and natural joins</a:t>
            </a:r>
          </a:p>
          <a:p>
            <a:r>
              <a:rPr lang="en-US" altLang="en-US" dirty="0">
                <a:ea typeface="MS PGothic" panose="020B0600070205080204" pitchFamily="34" charset="-128"/>
              </a:rPr>
              <a:t>Each block needs to be read only once (assuming all tuples for any given value of the join attributes fit in memory</a:t>
            </a:r>
          </a:p>
          <a:p>
            <a:r>
              <a:rPr lang="en-US" altLang="en-US" dirty="0">
                <a:ea typeface="MS PGothic" panose="020B0600070205080204" pitchFamily="34" charset="-128"/>
              </a:rPr>
              <a:t>Thus the cost of merge join is: </a:t>
            </a:r>
            <a:br>
              <a:rPr lang="en-US" altLang="en-US" dirty="0">
                <a:ea typeface="MS PGothic" panose="020B0600070205080204" pitchFamily="34" charset="-128"/>
              </a:rPr>
            </a:br>
            <a:r>
              <a:rPr lang="en-US" altLang="en-US" dirty="0">
                <a:ea typeface="MS PGothic" panose="020B0600070205080204" pitchFamily="34" charset="-128"/>
              </a:rPr>
              <a:t>         </a:t>
            </a:r>
            <a:r>
              <a:rPr lang="en-US" altLang="en-US" i="1" dirty="0" err="1">
                <a:ea typeface="MS PGothic" panose="020B0600070205080204" pitchFamily="34" charset="-128"/>
              </a:rPr>
              <a:t>b</a:t>
            </a:r>
            <a:r>
              <a:rPr lang="en-US" altLang="en-US" i="1" baseline="-25000" dirty="0" err="1">
                <a:ea typeface="MS PGothic" panose="020B0600070205080204" pitchFamily="34" charset="-128"/>
              </a:rPr>
              <a:t>r</a:t>
            </a:r>
            <a:r>
              <a:rPr lang="en-US" altLang="en-US" i="1" dirty="0">
                <a:ea typeface="MS PGothic" panose="020B0600070205080204" pitchFamily="34" charset="-128"/>
              </a:rPr>
              <a:t> + </a:t>
            </a:r>
            <a:r>
              <a:rPr lang="en-US" altLang="en-US" i="1" dirty="0" err="1">
                <a:ea typeface="MS PGothic" panose="020B0600070205080204" pitchFamily="34" charset="-128"/>
              </a:rPr>
              <a:t>b</a:t>
            </a:r>
            <a:r>
              <a:rPr lang="en-US" altLang="en-US" i="1" baseline="-25000" dirty="0" err="1">
                <a:ea typeface="MS PGothic" panose="020B0600070205080204" pitchFamily="34" charset="-128"/>
              </a:rPr>
              <a:t>s</a:t>
            </a:r>
            <a:r>
              <a:rPr lang="en-US" altLang="en-US" dirty="0">
                <a:ea typeface="MS PGothic" panose="020B0600070205080204" pitchFamily="34" charset="-128"/>
              </a:rPr>
              <a:t>  block transfers  + 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</a:t>
            </a:r>
            <a:r>
              <a:rPr lang="en-US" altLang="en-US" i="1" dirty="0" err="1">
                <a:ea typeface="MS PGothic" panose="020B0600070205080204" pitchFamily="34" charset="-128"/>
                <a:sym typeface="Symbol" panose="05050102010706020507" pitchFamily="18" charset="2"/>
              </a:rPr>
              <a:t>b</a:t>
            </a:r>
            <a:r>
              <a:rPr lang="en-US" altLang="en-US" i="1" baseline="-25000" dirty="0" err="1">
                <a:ea typeface="MS PGothic" panose="020B0600070205080204" pitchFamily="34" charset="-128"/>
                <a:sym typeface="Symbol" panose="05050102010706020507" pitchFamily="18" charset="2"/>
              </a:rPr>
              <a:t>r</a:t>
            </a:r>
            <a:r>
              <a:rPr lang="en-US" altLang="en-US" i="1" baseline="-25000" dirty="0">
                <a:ea typeface="MS PGothic" panose="020B0600070205080204" pitchFamily="34" charset="-128"/>
                <a:sym typeface="Symbol" panose="05050102010706020507" pitchFamily="18" charset="2"/>
              </a:rPr>
              <a:t> </a:t>
            </a:r>
            <a:r>
              <a:rPr lang="en-US" altLang="en-US" i="1" dirty="0">
                <a:ea typeface="MS PGothic" panose="020B0600070205080204" pitchFamily="34" charset="-128"/>
                <a:sym typeface="Symbol" panose="05050102010706020507" pitchFamily="18" charset="2"/>
              </a:rPr>
              <a:t>/ b</a:t>
            </a:r>
            <a:r>
              <a:rPr lang="en-US" altLang="en-US" i="1" baseline="-25000" dirty="0">
                <a:ea typeface="MS PGothic" panose="020B0600070205080204" pitchFamily="34" charset="-128"/>
                <a:sym typeface="Symbol" panose="05050102010706020507" pitchFamily="18" charset="2"/>
              </a:rPr>
              <a:t>b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 + </a:t>
            </a:r>
            <a:r>
              <a:rPr lang="en-US" altLang="en-US" i="1" dirty="0" err="1">
                <a:ea typeface="MS PGothic" panose="020B0600070205080204" pitchFamily="34" charset="-128"/>
                <a:sym typeface="Symbol" panose="05050102010706020507" pitchFamily="18" charset="2"/>
              </a:rPr>
              <a:t>b</a:t>
            </a:r>
            <a:r>
              <a:rPr lang="en-US" altLang="en-US" i="1" baseline="-25000" dirty="0" err="1">
                <a:ea typeface="MS PGothic" panose="020B0600070205080204" pitchFamily="34" charset="-128"/>
                <a:sym typeface="Symbol" panose="05050102010706020507" pitchFamily="18" charset="2"/>
              </a:rPr>
              <a:t>s</a:t>
            </a:r>
            <a:r>
              <a:rPr lang="en-US" altLang="en-US" i="1" baseline="-25000" dirty="0">
                <a:ea typeface="MS PGothic" panose="020B0600070205080204" pitchFamily="34" charset="-128"/>
                <a:sym typeface="Symbol" panose="05050102010706020507" pitchFamily="18" charset="2"/>
              </a:rPr>
              <a:t> </a:t>
            </a:r>
            <a:r>
              <a:rPr lang="en-US" altLang="en-US" i="1" dirty="0">
                <a:ea typeface="MS PGothic" panose="020B0600070205080204" pitchFamily="34" charset="-128"/>
                <a:sym typeface="Symbol" panose="05050102010706020507" pitchFamily="18" charset="2"/>
              </a:rPr>
              <a:t>/ b</a:t>
            </a:r>
            <a:r>
              <a:rPr lang="en-US" altLang="en-US" i="1" baseline="-25000" dirty="0">
                <a:ea typeface="MS PGothic" panose="020B0600070205080204" pitchFamily="34" charset="-128"/>
                <a:sym typeface="Symbol" panose="05050102010706020507" pitchFamily="18" charset="2"/>
              </a:rPr>
              <a:t>b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  seeks</a:t>
            </a:r>
            <a:endParaRPr lang="en-US" altLang="en-US" dirty="0">
              <a:ea typeface="MS PGothic" panose="020B0600070205080204" pitchFamily="34" charset="-128"/>
            </a:endParaRPr>
          </a:p>
          <a:p>
            <a:pPr marL="342900" lvl="1" indent="0">
              <a:buNone/>
            </a:pPr>
            <a:r>
              <a:rPr lang="en-US" altLang="en-US" dirty="0">
                <a:ea typeface="MS PGothic" panose="020B0600070205080204" pitchFamily="34" charset="-128"/>
              </a:rPr>
              <a:t>       + the cost of sorting if relations are unsorted.</a:t>
            </a:r>
          </a:p>
          <a:p>
            <a:r>
              <a:rPr lang="en-US" altLang="en-US" b="1" dirty="0">
                <a:solidFill>
                  <a:srgbClr val="002060"/>
                </a:solidFill>
                <a:ea typeface="MS PGothic" panose="020B0600070205080204" pitchFamily="34" charset="-128"/>
              </a:rPr>
              <a:t>hybrid merge-join</a:t>
            </a:r>
            <a:r>
              <a:rPr lang="en-US" altLang="en-US" b="1" dirty="0">
                <a:ea typeface="MS PGothic" panose="020B0600070205080204" pitchFamily="34" charset="-128"/>
              </a:rPr>
              <a:t>: </a:t>
            </a:r>
            <a:r>
              <a:rPr lang="en-US" altLang="en-US" dirty="0">
                <a:ea typeface="MS PGothic" panose="020B0600070205080204" pitchFamily="34" charset="-128"/>
              </a:rPr>
              <a:t>If one relation is sorted, and the other has a secondary B</a:t>
            </a:r>
            <a:r>
              <a:rPr lang="en-US" altLang="en-US" baseline="30000" dirty="0">
                <a:ea typeface="MS PGothic" panose="020B0600070205080204" pitchFamily="34" charset="-128"/>
              </a:rPr>
              <a:t>+</a:t>
            </a:r>
            <a:r>
              <a:rPr lang="en-US" altLang="en-US" dirty="0">
                <a:ea typeface="MS PGothic" panose="020B0600070205080204" pitchFamily="34" charset="-128"/>
              </a:rPr>
              <a:t>-tree index on the join attribute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Merge the sorted relation with the leaf entries of the B</a:t>
            </a:r>
            <a:r>
              <a:rPr lang="en-US" altLang="en-US" baseline="30000" dirty="0">
                <a:ea typeface="MS PGothic" panose="020B0600070205080204" pitchFamily="34" charset="-128"/>
              </a:rPr>
              <a:t>+</a:t>
            </a:r>
            <a:r>
              <a:rPr lang="en-US" altLang="en-US" dirty="0">
                <a:ea typeface="MS PGothic" panose="020B0600070205080204" pitchFamily="34" charset="-128"/>
              </a:rPr>
              <a:t>-tree . 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Sort the result on the addresses of the unsorted relation</a:t>
            </a:r>
            <a:r>
              <a:rPr lang="ja-JP" altLang="en-US" dirty="0">
                <a:ea typeface="MS PGothic" panose="020B0600070205080204" pitchFamily="34" charset="-128"/>
              </a:rPr>
              <a:t>’</a:t>
            </a:r>
            <a:r>
              <a:rPr lang="en-US" altLang="ja-JP" dirty="0">
                <a:ea typeface="MS PGothic" panose="020B0600070205080204" pitchFamily="34" charset="-128"/>
              </a:rPr>
              <a:t>s tuples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Scan the unsorted relation in physical address order and merge with previous result, to replace addresses by the actual tuples</a:t>
            </a:r>
          </a:p>
          <a:p>
            <a:pPr lvl="2"/>
            <a:r>
              <a:rPr lang="en-US" altLang="en-US" dirty="0">
                <a:ea typeface="MS PGothic" panose="020B0600070205080204" pitchFamily="34" charset="-128"/>
              </a:rPr>
              <a:t>Sequential scan more efficient than random lookup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70" name="Rectangle 2">
            <a:extLst>
              <a:ext uri="{FF2B5EF4-FFF2-40B4-BE49-F238E27FC236}">
                <a16:creationId xmlns:a16="http://schemas.microsoft.com/office/drawing/2014/main" id="{E449C0D3-B1B5-442F-8C15-9D1470DE1EA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  <a:ea typeface="MS PGothic" panose="020B0600070205080204" pitchFamily="34" charset="-128"/>
              </a:rPr>
              <a:t>Hash-Join</a:t>
            </a:r>
          </a:p>
        </p:txBody>
      </p:sp>
      <p:sp>
        <p:nvSpPr>
          <p:cNvPr id="68611" name="Rectangle 3">
            <a:extLst>
              <a:ext uri="{FF2B5EF4-FFF2-40B4-BE49-F238E27FC236}">
                <a16:creationId xmlns:a16="http://schemas.microsoft.com/office/drawing/2014/main" id="{74D9820F-1360-4789-A03A-243DEC74420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782194" y="883509"/>
            <a:ext cx="5666172" cy="2590612"/>
          </a:xfrm>
        </p:spPr>
        <p:txBody>
          <a:bodyPr/>
          <a:lstStyle/>
          <a:p>
            <a:r>
              <a:rPr lang="en-US" altLang="en-US" dirty="0">
                <a:ea typeface="MS PGothic" panose="020B0600070205080204" pitchFamily="34" charset="-128"/>
              </a:rPr>
              <a:t>Applicable for </a:t>
            </a:r>
            <a:r>
              <a:rPr lang="en-US" altLang="en-US" dirty="0" err="1">
                <a:ea typeface="MS PGothic" panose="020B0600070205080204" pitchFamily="34" charset="-128"/>
              </a:rPr>
              <a:t>equi</a:t>
            </a:r>
            <a:r>
              <a:rPr lang="en-US" altLang="en-US" dirty="0">
                <a:ea typeface="MS PGothic" panose="020B0600070205080204" pitchFamily="34" charset="-128"/>
              </a:rPr>
              <a:t>-joins and natural joins.</a:t>
            </a:r>
          </a:p>
          <a:p>
            <a:r>
              <a:rPr lang="en-US" altLang="en-US" dirty="0">
                <a:ea typeface="MS PGothic" panose="020B0600070205080204" pitchFamily="34" charset="-128"/>
              </a:rPr>
              <a:t>A hash function</a:t>
            </a:r>
            <a:r>
              <a:rPr lang="en-US" altLang="en-US" i="1" dirty="0">
                <a:ea typeface="MS PGothic" panose="020B0600070205080204" pitchFamily="34" charset="-128"/>
              </a:rPr>
              <a:t> h</a:t>
            </a:r>
            <a:r>
              <a:rPr lang="en-US" altLang="en-US" dirty="0">
                <a:ea typeface="MS PGothic" panose="020B0600070205080204" pitchFamily="34" charset="-128"/>
              </a:rPr>
              <a:t> is used to partition tuples of both relations </a:t>
            </a:r>
          </a:p>
          <a:p>
            <a:r>
              <a:rPr lang="en-US" altLang="en-US" i="1" dirty="0">
                <a:ea typeface="MS PGothic" panose="020B0600070205080204" pitchFamily="34" charset="-128"/>
              </a:rPr>
              <a:t>h</a:t>
            </a:r>
            <a:r>
              <a:rPr lang="en-US" altLang="en-US" dirty="0">
                <a:ea typeface="MS PGothic" panose="020B0600070205080204" pitchFamily="34" charset="-128"/>
              </a:rPr>
              <a:t> maps </a:t>
            </a:r>
            <a:r>
              <a:rPr lang="en-US" altLang="en-US" i="1" dirty="0" err="1">
                <a:ea typeface="MS PGothic" panose="020B0600070205080204" pitchFamily="34" charset="-128"/>
              </a:rPr>
              <a:t>JoinAttrs</a:t>
            </a:r>
            <a:r>
              <a:rPr lang="en-US" altLang="en-US" dirty="0">
                <a:ea typeface="MS PGothic" panose="020B0600070205080204" pitchFamily="34" charset="-128"/>
              </a:rPr>
              <a:t> values to {0, 1, ..., </a:t>
            </a:r>
            <a:r>
              <a:rPr lang="en-US" altLang="en-US" i="1" dirty="0">
                <a:ea typeface="MS PGothic" panose="020B0600070205080204" pitchFamily="34" charset="-128"/>
              </a:rPr>
              <a:t>n</a:t>
            </a:r>
            <a:r>
              <a:rPr lang="en-US" altLang="en-US" dirty="0">
                <a:ea typeface="MS PGothic" panose="020B0600070205080204" pitchFamily="34" charset="-128"/>
              </a:rPr>
              <a:t>}, where </a:t>
            </a:r>
            <a:r>
              <a:rPr lang="en-US" altLang="en-US" i="1" dirty="0" err="1">
                <a:ea typeface="MS PGothic" panose="020B0600070205080204" pitchFamily="34" charset="-128"/>
              </a:rPr>
              <a:t>JoinAttrs</a:t>
            </a:r>
            <a:r>
              <a:rPr lang="en-US" altLang="en-US" i="1" dirty="0">
                <a:ea typeface="MS PGothic" panose="020B0600070205080204" pitchFamily="34" charset="-128"/>
              </a:rPr>
              <a:t> </a:t>
            </a:r>
            <a:r>
              <a:rPr lang="en-US" altLang="en-US" dirty="0">
                <a:ea typeface="MS PGothic" panose="020B0600070205080204" pitchFamily="34" charset="-128"/>
              </a:rPr>
              <a:t>denotes the common attributes of </a:t>
            </a:r>
            <a:r>
              <a:rPr lang="en-US" altLang="en-US" i="1" dirty="0">
                <a:ea typeface="MS PGothic" panose="020B0600070205080204" pitchFamily="34" charset="-128"/>
              </a:rPr>
              <a:t>r</a:t>
            </a:r>
            <a:r>
              <a:rPr lang="en-US" altLang="en-US" dirty="0">
                <a:ea typeface="MS PGothic" panose="020B0600070205080204" pitchFamily="34" charset="-128"/>
              </a:rPr>
              <a:t> and </a:t>
            </a:r>
            <a:r>
              <a:rPr lang="en-US" altLang="en-US" i="1" dirty="0">
                <a:ea typeface="MS PGothic" panose="020B0600070205080204" pitchFamily="34" charset="-128"/>
              </a:rPr>
              <a:t>s </a:t>
            </a:r>
            <a:r>
              <a:rPr lang="en-US" altLang="en-US" dirty="0">
                <a:ea typeface="MS PGothic" panose="020B0600070205080204" pitchFamily="34" charset="-128"/>
              </a:rPr>
              <a:t>used in the natural join. </a:t>
            </a:r>
          </a:p>
          <a:p>
            <a:pPr lvl="1"/>
            <a:r>
              <a:rPr lang="en-US" altLang="en-US" i="1" dirty="0">
                <a:ea typeface="MS PGothic" panose="020B0600070205080204" pitchFamily="34" charset="-128"/>
              </a:rPr>
              <a:t>r</a:t>
            </a:r>
            <a:r>
              <a:rPr lang="en-US" altLang="en-US" i="1" baseline="-25000" dirty="0">
                <a:ea typeface="MS PGothic" panose="020B0600070205080204" pitchFamily="34" charset="-128"/>
              </a:rPr>
              <a:t>0</a:t>
            </a:r>
            <a:r>
              <a:rPr lang="en-US" altLang="en-US" i="1" dirty="0">
                <a:ea typeface="MS PGothic" panose="020B0600070205080204" pitchFamily="34" charset="-128"/>
              </a:rPr>
              <a:t>, r</a:t>
            </a:r>
            <a:r>
              <a:rPr lang="en-US" altLang="en-US" i="1" baseline="-25000" dirty="0">
                <a:ea typeface="MS PGothic" panose="020B0600070205080204" pitchFamily="34" charset="-128"/>
              </a:rPr>
              <a:t>1</a:t>
            </a:r>
            <a:r>
              <a:rPr lang="en-US" altLang="en-US" i="1" dirty="0">
                <a:ea typeface="MS PGothic" panose="020B0600070205080204" pitchFamily="34" charset="-128"/>
              </a:rPr>
              <a:t>, . . ., </a:t>
            </a:r>
            <a:r>
              <a:rPr lang="en-US" altLang="en-US" i="1" dirty="0" err="1">
                <a:ea typeface="MS PGothic" panose="020B0600070205080204" pitchFamily="34" charset="-128"/>
              </a:rPr>
              <a:t>r</a:t>
            </a:r>
            <a:r>
              <a:rPr lang="en-US" altLang="en-US" i="1" baseline="-25000" dirty="0" err="1">
                <a:ea typeface="MS PGothic" panose="020B0600070205080204" pitchFamily="34" charset="-128"/>
              </a:rPr>
              <a:t>n</a:t>
            </a:r>
            <a:r>
              <a:rPr lang="en-US" altLang="en-US" dirty="0">
                <a:ea typeface="MS PGothic" panose="020B0600070205080204" pitchFamily="34" charset="-128"/>
              </a:rPr>
              <a:t> denote partitions of </a:t>
            </a:r>
            <a:r>
              <a:rPr lang="en-US" altLang="en-US" i="1" dirty="0">
                <a:ea typeface="MS PGothic" panose="020B0600070205080204" pitchFamily="34" charset="-128"/>
              </a:rPr>
              <a:t>r </a:t>
            </a:r>
            <a:r>
              <a:rPr lang="en-US" altLang="en-US" dirty="0">
                <a:ea typeface="MS PGothic" panose="020B0600070205080204" pitchFamily="34" charset="-128"/>
              </a:rPr>
              <a:t>tuples</a:t>
            </a:r>
          </a:p>
          <a:p>
            <a:pPr lvl="2"/>
            <a:r>
              <a:rPr lang="en-US" altLang="en-US" dirty="0">
                <a:ea typeface="MS PGothic" panose="020B0600070205080204" pitchFamily="34" charset="-128"/>
              </a:rPr>
              <a:t>Each tuple </a:t>
            </a:r>
            <a:r>
              <a:rPr lang="en-US" altLang="en-US" i="1" dirty="0" err="1">
                <a:ea typeface="MS PGothic" panose="020B0600070205080204" pitchFamily="34" charset="-128"/>
              </a:rPr>
              <a:t>t</a:t>
            </a:r>
            <a:r>
              <a:rPr lang="en-US" altLang="en-US" i="1" baseline="-25000" dirty="0" err="1">
                <a:ea typeface="MS PGothic" panose="020B0600070205080204" pitchFamily="34" charset="-128"/>
              </a:rPr>
              <a:t>r</a:t>
            </a:r>
            <a:r>
              <a:rPr lang="en-US" altLang="en-US" i="1" dirty="0">
                <a:ea typeface="MS PGothic" panose="020B0600070205080204" pitchFamily="34" charset="-128"/>
              </a:rPr>
              <a:t> </a:t>
            </a:r>
            <a:r>
              <a:rPr lang="en-US" altLang="en-US" i="1" dirty="0">
                <a:ea typeface="MS PGothic" panose="020B0600070205080204" pitchFamily="34" charset="-128"/>
                <a:sym typeface="Symbol" panose="05050102010706020507" pitchFamily="18" charset="2"/>
              </a:rPr>
              <a:t> r 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is put in partition </a:t>
            </a:r>
            <a:r>
              <a:rPr lang="en-US" altLang="en-US" i="1" dirty="0" err="1">
                <a:ea typeface="MS PGothic" panose="020B0600070205080204" pitchFamily="34" charset="-128"/>
              </a:rPr>
              <a:t>r</a:t>
            </a:r>
            <a:r>
              <a:rPr lang="en-US" altLang="en-US" i="1" baseline="-25000" dirty="0" err="1">
                <a:ea typeface="MS PGothic" panose="020B0600070205080204" pitchFamily="34" charset="-128"/>
              </a:rPr>
              <a:t>i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 where </a:t>
            </a:r>
            <a:r>
              <a:rPr lang="en-US" altLang="en-US" i="1" dirty="0" err="1">
                <a:ea typeface="MS PGothic" panose="020B0600070205080204" pitchFamily="34" charset="-128"/>
                <a:sym typeface="Symbol" panose="05050102010706020507" pitchFamily="18" charset="2"/>
              </a:rPr>
              <a:t>i</a:t>
            </a:r>
            <a:r>
              <a:rPr lang="en-US" altLang="en-US" i="1" dirty="0">
                <a:ea typeface="MS PGothic" panose="020B0600070205080204" pitchFamily="34" charset="-128"/>
                <a:sym typeface="Symbol" panose="05050102010706020507" pitchFamily="18" charset="2"/>
              </a:rPr>
              <a:t> = h(</a:t>
            </a:r>
            <a:r>
              <a:rPr lang="en-US" altLang="en-US" i="1" dirty="0" err="1">
                <a:ea typeface="MS PGothic" panose="020B0600070205080204" pitchFamily="34" charset="-128"/>
                <a:sym typeface="Symbol" panose="05050102010706020507" pitchFamily="18" charset="2"/>
              </a:rPr>
              <a:t>t</a:t>
            </a:r>
            <a:r>
              <a:rPr lang="en-US" altLang="en-US" i="1" baseline="-25000" dirty="0" err="1">
                <a:ea typeface="MS PGothic" panose="020B0600070205080204" pitchFamily="34" charset="-128"/>
                <a:sym typeface="Symbol" panose="05050102010706020507" pitchFamily="18" charset="2"/>
              </a:rPr>
              <a:t>r</a:t>
            </a:r>
            <a:r>
              <a:rPr lang="en-US" altLang="en-US" i="1" baseline="-25000" dirty="0">
                <a:ea typeface="MS PGothic" panose="020B0600070205080204" pitchFamily="34" charset="-128"/>
                <a:sym typeface="Symbol" panose="05050102010706020507" pitchFamily="18" charset="2"/>
              </a:rPr>
              <a:t> </a:t>
            </a:r>
            <a:r>
              <a:rPr lang="en-US" altLang="en-US" i="1" dirty="0">
                <a:ea typeface="MS PGothic" panose="020B0600070205080204" pitchFamily="34" charset="-128"/>
                <a:sym typeface="Symbol" panose="05050102010706020507" pitchFamily="18" charset="2"/>
              </a:rPr>
              <a:t>[</a:t>
            </a:r>
            <a:r>
              <a:rPr lang="en-US" altLang="en-US" i="1" dirty="0" err="1">
                <a:ea typeface="MS PGothic" panose="020B0600070205080204" pitchFamily="34" charset="-128"/>
                <a:sym typeface="Symbol" panose="05050102010706020507" pitchFamily="18" charset="2"/>
              </a:rPr>
              <a:t>JoinAttrs</a:t>
            </a:r>
            <a:r>
              <a:rPr lang="en-US" altLang="en-US" i="1" dirty="0">
                <a:ea typeface="MS PGothic" panose="020B0600070205080204" pitchFamily="34" charset="-128"/>
                <a:sym typeface="Symbol" panose="05050102010706020507" pitchFamily="18" charset="2"/>
              </a:rPr>
              <a:t>]).</a:t>
            </a:r>
          </a:p>
          <a:p>
            <a:pPr lvl="1"/>
            <a:r>
              <a:rPr lang="en-US" altLang="en-US" i="1" dirty="0">
                <a:ea typeface="MS PGothic" panose="020B0600070205080204" pitchFamily="34" charset="-128"/>
              </a:rPr>
              <a:t>r</a:t>
            </a:r>
            <a:r>
              <a:rPr lang="en-US" altLang="en-US" i="1" baseline="-25000" dirty="0">
                <a:ea typeface="MS PGothic" panose="020B0600070205080204" pitchFamily="34" charset="-128"/>
              </a:rPr>
              <a:t>0</a:t>
            </a:r>
            <a:r>
              <a:rPr lang="en-US" altLang="en-US" i="1" dirty="0">
                <a:ea typeface="MS PGothic" panose="020B0600070205080204" pitchFamily="34" charset="-128"/>
              </a:rPr>
              <a:t>,, r</a:t>
            </a:r>
            <a:r>
              <a:rPr lang="en-US" altLang="en-US" i="1" baseline="-25000" dirty="0">
                <a:ea typeface="MS PGothic" panose="020B0600070205080204" pitchFamily="34" charset="-128"/>
              </a:rPr>
              <a:t>1</a:t>
            </a:r>
            <a:r>
              <a:rPr lang="en-US" altLang="en-US" i="1" dirty="0">
                <a:ea typeface="MS PGothic" panose="020B0600070205080204" pitchFamily="34" charset="-128"/>
              </a:rPr>
              <a:t>. . ., </a:t>
            </a:r>
            <a:r>
              <a:rPr lang="en-US" altLang="en-US" i="1" dirty="0" err="1">
                <a:ea typeface="MS PGothic" panose="020B0600070205080204" pitchFamily="34" charset="-128"/>
              </a:rPr>
              <a:t>r</a:t>
            </a:r>
            <a:r>
              <a:rPr lang="en-US" altLang="en-US" i="1" baseline="-25000" dirty="0" err="1">
                <a:ea typeface="MS PGothic" panose="020B0600070205080204" pitchFamily="34" charset="-128"/>
              </a:rPr>
              <a:t>n</a:t>
            </a:r>
            <a:r>
              <a:rPr lang="en-US" altLang="en-US" dirty="0">
                <a:ea typeface="MS PGothic" panose="020B0600070205080204" pitchFamily="34" charset="-128"/>
              </a:rPr>
              <a:t> denotes partitions of </a:t>
            </a:r>
            <a:r>
              <a:rPr lang="en-US" altLang="en-US" i="1" dirty="0">
                <a:ea typeface="MS PGothic" panose="020B0600070205080204" pitchFamily="34" charset="-128"/>
              </a:rPr>
              <a:t>s</a:t>
            </a:r>
            <a:r>
              <a:rPr lang="en-US" altLang="en-US" dirty="0">
                <a:ea typeface="MS PGothic" panose="020B0600070205080204" pitchFamily="34" charset="-128"/>
              </a:rPr>
              <a:t> tuples</a:t>
            </a:r>
          </a:p>
          <a:p>
            <a:pPr lvl="2"/>
            <a:r>
              <a:rPr lang="en-US" altLang="en-US" dirty="0">
                <a:ea typeface="MS PGothic" panose="020B0600070205080204" pitchFamily="34" charset="-128"/>
              </a:rPr>
              <a:t>Each tuple </a:t>
            </a:r>
            <a:r>
              <a:rPr lang="en-US" altLang="en-US" i="1" dirty="0" err="1">
                <a:ea typeface="MS PGothic" panose="020B0600070205080204" pitchFamily="34" charset="-128"/>
              </a:rPr>
              <a:t>t</a:t>
            </a:r>
            <a:r>
              <a:rPr lang="en-US" altLang="en-US" i="1" baseline="-25000" dirty="0" err="1">
                <a:ea typeface="MS PGothic" panose="020B0600070205080204" pitchFamily="34" charset="-128"/>
              </a:rPr>
              <a:t>s</a:t>
            </a:r>
            <a:r>
              <a:rPr lang="en-US" altLang="en-US" i="1" dirty="0">
                <a:ea typeface="MS PGothic" panose="020B0600070205080204" pitchFamily="34" charset="-128"/>
              </a:rPr>
              <a:t> 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</a:t>
            </a:r>
            <a:r>
              <a:rPr lang="en-US" altLang="en-US" i="1" dirty="0">
                <a:ea typeface="MS PGothic" panose="020B0600070205080204" pitchFamily="34" charset="-128"/>
                <a:sym typeface="Symbol" panose="05050102010706020507" pitchFamily="18" charset="2"/>
              </a:rPr>
              <a:t>s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 is put in partition </a:t>
            </a:r>
            <a:r>
              <a:rPr lang="en-US" altLang="en-US" i="1" dirty="0" err="1">
                <a:ea typeface="MS PGothic" panose="020B0600070205080204" pitchFamily="34" charset="-128"/>
                <a:sym typeface="Symbol" panose="05050102010706020507" pitchFamily="18" charset="2"/>
              </a:rPr>
              <a:t>s</a:t>
            </a:r>
            <a:r>
              <a:rPr lang="en-US" altLang="en-US" i="1" baseline="-25000" dirty="0" err="1">
                <a:ea typeface="MS PGothic" panose="020B0600070205080204" pitchFamily="34" charset="-128"/>
                <a:sym typeface="Symbol" panose="05050102010706020507" pitchFamily="18" charset="2"/>
              </a:rPr>
              <a:t>i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, where </a:t>
            </a:r>
            <a:r>
              <a:rPr lang="en-US" altLang="en-US" i="1" dirty="0" err="1">
                <a:ea typeface="MS PGothic" panose="020B0600070205080204" pitchFamily="34" charset="-128"/>
                <a:sym typeface="Symbol" panose="05050102010706020507" pitchFamily="18" charset="2"/>
              </a:rPr>
              <a:t>i</a:t>
            </a:r>
            <a:r>
              <a:rPr lang="en-US" altLang="en-US" i="1" dirty="0">
                <a:ea typeface="MS PGothic" panose="020B0600070205080204" pitchFamily="34" charset="-128"/>
                <a:sym typeface="Symbol" panose="05050102010706020507" pitchFamily="18" charset="2"/>
              </a:rPr>
              <a:t> = h(</a:t>
            </a:r>
            <a:r>
              <a:rPr lang="en-US" altLang="en-US" i="1" dirty="0" err="1">
                <a:ea typeface="MS PGothic" panose="020B0600070205080204" pitchFamily="34" charset="-128"/>
                <a:sym typeface="Symbol" panose="05050102010706020507" pitchFamily="18" charset="2"/>
              </a:rPr>
              <a:t>t</a:t>
            </a:r>
            <a:r>
              <a:rPr lang="en-US" altLang="en-US" i="1" baseline="-25000" dirty="0" err="1">
                <a:ea typeface="MS PGothic" panose="020B0600070205080204" pitchFamily="34" charset="-128"/>
                <a:sym typeface="Symbol" panose="05050102010706020507" pitchFamily="18" charset="2"/>
              </a:rPr>
              <a:t>s</a:t>
            </a:r>
            <a:r>
              <a:rPr lang="en-US" altLang="en-US" i="1" baseline="-25000" dirty="0">
                <a:ea typeface="MS PGothic" panose="020B0600070205080204" pitchFamily="34" charset="-128"/>
                <a:sym typeface="Symbol" panose="05050102010706020507" pitchFamily="18" charset="2"/>
              </a:rPr>
              <a:t> </a:t>
            </a:r>
            <a:r>
              <a:rPr lang="en-US" altLang="en-US" i="1" dirty="0">
                <a:ea typeface="MS PGothic" panose="020B0600070205080204" pitchFamily="34" charset="-128"/>
                <a:sym typeface="Symbol" panose="05050102010706020507" pitchFamily="18" charset="2"/>
              </a:rPr>
              <a:t>[</a:t>
            </a:r>
            <a:r>
              <a:rPr lang="en-US" altLang="en-US" i="1" dirty="0" err="1">
                <a:ea typeface="MS PGothic" panose="020B0600070205080204" pitchFamily="34" charset="-128"/>
                <a:sym typeface="Symbol" panose="05050102010706020507" pitchFamily="18" charset="2"/>
              </a:rPr>
              <a:t>JoinAttrs</a:t>
            </a:r>
            <a:r>
              <a:rPr lang="en-US" altLang="en-US" i="1" dirty="0">
                <a:ea typeface="MS PGothic" panose="020B0600070205080204" pitchFamily="34" charset="-128"/>
                <a:sym typeface="Symbol" panose="05050102010706020507" pitchFamily="18" charset="2"/>
              </a:rPr>
              <a:t>]).</a:t>
            </a:r>
          </a:p>
          <a:p>
            <a:r>
              <a:rPr lang="en-US" altLang="en-US" i="1" dirty="0">
                <a:ea typeface="MS PGothic" panose="020B0600070205080204" pitchFamily="34" charset="-128"/>
              </a:rPr>
              <a:t>Note: </a:t>
            </a:r>
            <a:r>
              <a:rPr lang="en-US" altLang="en-US" dirty="0">
                <a:ea typeface="MS PGothic" panose="020B0600070205080204" pitchFamily="34" charset="-128"/>
              </a:rPr>
              <a:t>In book,  Figure 12.10 </a:t>
            </a:r>
            <a:r>
              <a:rPr lang="en-US" altLang="en-US" i="1" dirty="0" err="1">
                <a:ea typeface="MS PGothic" panose="020B0600070205080204" pitchFamily="34" charset="-128"/>
              </a:rPr>
              <a:t>r</a:t>
            </a:r>
            <a:r>
              <a:rPr lang="en-US" altLang="en-US" i="1" baseline="-25000" dirty="0" err="1">
                <a:ea typeface="MS PGothic" panose="020B0600070205080204" pitchFamily="34" charset="-128"/>
              </a:rPr>
              <a:t>i</a:t>
            </a:r>
            <a:r>
              <a:rPr lang="en-US" altLang="en-US" i="1" baseline="-25000" dirty="0">
                <a:ea typeface="MS PGothic" panose="020B0600070205080204" pitchFamily="34" charset="-128"/>
              </a:rPr>
              <a:t>   </a:t>
            </a:r>
            <a:r>
              <a:rPr lang="en-US" altLang="en-US" dirty="0">
                <a:ea typeface="MS PGothic" panose="020B0600070205080204" pitchFamily="34" charset="-128"/>
              </a:rPr>
              <a:t>is denoted as </a:t>
            </a:r>
            <a:r>
              <a:rPr lang="en-US" altLang="en-US" i="1" dirty="0" err="1">
                <a:ea typeface="MS PGothic" panose="020B0600070205080204" pitchFamily="34" charset="-128"/>
              </a:rPr>
              <a:t>H</a:t>
            </a:r>
            <a:r>
              <a:rPr lang="en-US" altLang="en-US" i="1" baseline="-25000" dirty="0" err="1">
                <a:ea typeface="MS PGothic" panose="020B0600070205080204" pitchFamily="34" charset="-128"/>
              </a:rPr>
              <a:t>ri</a:t>
            </a:r>
            <a:r>
              <a:rPr lang="en-US" altLang="en-US" i="1" baseline="-25000" dirty="0">
                <a:ea typeface="MS PGothic" panose="020B0600070205080204" pitchFamily="34" charset="-128"/>
              </a:rPr>
              <a:t>, </a:t>
            </a:r>
            <a:r>
              <a:rPr lang="en-US" altLang="en-US" i="1" dirty="0" err="1">
                <a:ea typeface="MS PGothic" panose="020B0600070205080204" pitchFamily="34" charset="-128"/>
              </a:rPr>
              <a:t>s</a:t>
            </a:r>
            <a:r>
              <a:rPr lang="en-US" altLang="en-US" i="1" baseline="-25000" dirty="0" err="1">
                <a:ea typeface="MS PGothic" panose="020B0600070205080204" pitchFamily="34" charset="-128"/>
              </a:rPr>
              <a:t>i</a:t>
            </a:r>
            <a:r>
              <a:rPr lang="en-US" altLang="en-US" i="1" baseline="-25000" dirty="0">
                <a:ea typeface="MS PGothic" panose="020B0600070205080204" pitchFamily="34" charset="-128"/>
              </a:rPr>
              <a:t> </a:t>
            </a:r>
            <a:r>
              <a:rPr lang="en-US" altLang="en-US" dirty="0">
                <a:ea typeface="MS PGothic" panose="020B0600070205080204" pitchFamily="34" charset="-128"/>
              </a:rPr>
              <a:t>is denoted as </a:t>
            </a:r>
            <a:r>
              <a:rPr lang="en-US" altLang="en-US" i="1" dirty="0" err="1">
                <a:ea typeface="MS PGothic" panose="020B0600070205080204" pitchFamily="34" charset="-128"/>
              </a:rPr>
              <a:t>H</a:t>
            </a:r>
            <a:r>
              <a:rPr lang="en-US" altLang="en-US" i="1" baseline="-25000" dirty="0" err="1">
                <a:ea typeface="MS PGothic" panose="020B0600070205080204" pitchFamily="34" charset="-128"/>
              </a:rPr>
              <a:t>s</a:t>
            </a:r>
            <a:r>
              <a:rPr lang="en-US" altLang="en-US" baseline="-25000" dirty="0" err="1">
                <a:ea typeface="MS PGothic" panose="020B0600070205080204" pitchFamily="34" charset="-128"/>
              </a:rPr>
              <a:t>i</a:t>
            </a:r>
            <a:r>
              <a:rPr lang="en-US" altLang="en-US" baseline="-25000" dirty="0">
                <a:ea typeface="MS PGothic" panose="020B0600070205080204" pitchFamily="34" charset="-128"/>
              </a:rPr>
              <a:t>  </a:t>
            </a:r>
            <a:r>
              <a:rPr lang="en-US" altLang="en-US" dirty="0">
                <a:ea typeface="MS PGothic" panose="020B0600070205080204" pitchFamily="34" charset="-128"/>
              </a:rPr>
              <a:t>and</a:t>
            </a:r>
            <a:br>
              <a:rPr lang="en-US" altLang="en-US" dirty="0">
                <a:ea typeface="MS PGothic" panose="020B0600070205080204" pitchFamily="34" charset="-128"/>
              </a:rPr>
            </a:br>
            <a:r>
              <a:rPr lang="en-US" altLang="en-US" i="1" dirty="0">
                <a:ea typeface="MS PGothic" panose="020B0600070205080204" pitchFamily="34" charset="-128"/>
              </a:rPr>
              <a:t> n</a:t>
            </a:r>
            <a:r>
              <a:rPr lang="en-US" altLang="en-US" i="1" baseline="-25000" dirty="0">
                <a:ea typeface="MS PGothic" panose="020B0600070205080204" pitchFamily="34" charset="-128"/>
              </a:rPr>
              <a:t> </a:t>
            </a:r>
            <a:r>
              <a:rPr lang="en-US" altLang="en-US" dirty="0">
                <a:ea typeface="MS PGothic" panose="020B0600070205080204" pitchFamily="34" charset="-128"/>
              </a:rPr>
              <a:t>is denoted as </a:t>
            </a:r>
            <a:r>
              <a:rPr lang="en-US" altLang="en-US" i="1" dirty="0" err="1">
                <a:ea typeface="MS PGothic" panose="020B0600070205080204" pitchFamily="34" charset="-128"/>
              </a:rPr>
              <a:t>n</a:t>
            </a:r>
            <a:r>
              <a:rPr lang="en-US" altLang="en-US" i="1" baseline="-25000" dirty="0" err="1">
                <a:ea typeface="MS PGothic" panose="020B0600070205080204" pitchFamily="34" charset="-128"/>
              </a:rPr>
              <a:t>h</a:t>
            </a:r>
            <a:r>
              <a:rPr lang="en-US" altLang="en-US" i="1" baseline="-25000" dirty="0">
                <a:ea typeface="MS PGothic" panose="020B0600070205080204" pitchFamily="34" charset="-128"/>
              </a:rPr>
              <a:t>. </a:t>
            </a:r>
            <a:endParaRPr lang="en-US" altLang="en-US" dirty="0">
              <a:ea typeface="MS PGothic" panose="020B0600070205080204" pitchFamily="34" charset="-128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018" name="Rectangle 2">
            <a:extLst>
              <a:ext uri="{FF2B5EF4-FFF2-40B4-BE49-F238E27FC236}">
                <a16:creationId xmlns:a16="http://schemas.microsoft.com/office/drawing/2014/main" id="{74E34440-0C98-4ADA-BA4C-BAEBEDF0157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  <a:ea typeface="MS PGothic" panose="020B0600070205080204" pitchFamily="34" charset="-128"/>
              </a:rPr>
              <a:t>Hash-Join (Cont.)</a:t>
            </a:r>
          </a:p>
        </p:txBody>
      </p:sp>
      <p:pic>
        <p:nvPicPr>
          <p:cNvPr id="70659" name="Picture 8">
            <a:extLst>
              <a:ext uri="{FF2B5EF4-FFF2-40B4-BE49-F238E27FC236}">
                <a16:creationId xmlns:a16="http://schemas.microsoft.com/office/drawing/2014/main" id="{EBE0E4E7-07C2-4B72-9B27-F9B80E26A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3238" y="1031296"/>
            <a:ext cx="3064355" cy="30809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A874CBB-5639-0889-B72D-C9CAA365EBC7}"/>
              </a:ext>
            </a:extLst>
          </p:cNvPr>
          <p:cNvSpPr/>
          <p:nvPr/>
        </p:nvSpPr>
        <p:spPr bwMode="auto">
          <a:xfrm>
            <a:off x="304800" y="1504950"/>
            <a:ext cx="228600" cy="1828800"/>
          </a:xfrm>
          <a:prstGeom prst="rect">
            <a:avLst/>
          </a:prstGeom>
          <a:solidFill>
            <a:schemeClr val="bg1">
              <a:lumMod val="9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ＭＳ Ｐゴシック" charset="-128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B62EA18-B45E-408A-A7A9-54AEC3A3332F}"/>
              </a:ext>
            </a:extLst>
          </p:cNvPr>
          <p:cNvSpPr/>
          <p:nvPr/>
        </p:nvSpPr>
        <p:spPr bwMode="auto">
          <a:xfrm>
            <a:off x="1694719" y="1504949"/>
            <a:ext cx="228600" cy="3080909"/>
          </a:xfrm>
          <a:prstGeom prst="rect">
            <a:avLst/>
          </a:prstGeom>
          <a:solidFill>
            <a:schemeClr val="bg1">
              <a:lumMod val="9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 charset="0"/>
              <a:ea typeface="ＭＳ Ｐゴシック" charset="-128"/>
              <a:cs typeface="+mn-cs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A3751BA-8B51-8ABB-21DD-73DBF793731B}"/>
              </a:ext>
            </a:extLst>
          </p:cNvPr>
          <p:cNvCxnSpPr>
            <a:cxnSpLocks/>
          </p:cNvCxnSpPr>
          <p:nvPr/>
        </p:nvCxnSpPr>
        <p:spPr bwMode="auto">
          <a:xfrm>
            <a:off x="1618519" y="1657350"/>
            <a:ext cx="0" cy="292850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A936DE2-1B39-AFFC-C1CA-F210F867A99A}"/>
              </a:ext>
            </a:extLst>
          </p:cNvPr>
          <p:cNvSpPr txBox="1"/>
          <p:nvPr/>
        </p:nvSpPr>
        <p:spPr>
          <a:xfrm>
            <a:off x="6858000" y="545306"/>
            <a:ext cx="1202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On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a.X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=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b.Z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994" name="Rectangle 2">
            <a:extLst>
              <a:ext uri="{FF2B5EF4-FFF2-40B4-BE49-F238E27FC236}">
                <a16:creationId xmlns:a16="http://schemas.microsoft.com/office/drawing/2014/main" id="{48CAA5AF-67A3-4585-9C6F-0592EA7C4CF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  <a:ea typeface="MS PGothic" panose="020B0600070205080204" pitchFamily="34" charset="-128"/>
              </a:rPr>
              <a:t>Hash-Join (Cont.)</a:t>
            </a:r>
          </a:p>
        </p:txBody>
      </p:sp>
      <p:sp>
        <p:nvSpPr>
          <p:cNvPr id="72707" name="Rectangle 3">
            <a:extLst>
              <a:ext uri="{FF2B5EF4-FFF2-40B4-BE49-F238E27FC236}">
                <a16:creationId xmlns:a16="http://schemas.microsoft.com/office/drawing/2014/main" id="{2BB958A5-6618-4B98-BAA4-FEA5A47509C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768875" y="826874"/>
            <a:ext cx="5646199" cy="1474167"/>
          </a:xfrm>
        </p:spPr>
        <p:txBody>
          <a:bodyPr/>
          <a:lstStyle/>
          <a:p>
            <a:r>
              <a:rPr lang="en-US" altLang="en-US" i="1" dirty="0">
                <a:ea typeface="MS PGothic" panose="020B0600070205080204" pitchFamily="34" charset="-128"/>
              </a:rPr>
              <a:t>r  </a:t>
            </a:r>
            <a:r>
              <a:rPr lang="en-US" altLang="en-US" dirty="0">
                <a:ea typeface="MS PGothic" panose="020B0600070205080204" pitchFamily="34" charset="-128"/>
              </a:rPr>
              <a:t>tuples in </a:t>
            </a:r>
            <a:r>
              <a:rPr lang="en-US" altLang="en-US" i="1" dirty="0" err="1">
                <a:ea typeface="MS PGothic" panose="020B0600070205080204" pitchFamily="34" charset="-128"/>
              </a:rPr>
              <a:t>r</a:t>
            </a:r>
            <a:r>
              <a:rPr lang="en-US" altLang="en-US" i="1" baseline="-25000" dirty="0" err="1">
                <a:ea typeface="MS PGothic" panose="020B0600070205080204" pitchFamily="34" charset="-128"/>
              </a:rPr>
              <a:t>i</a:t>
            </a:r>
            <a:r>
              <a:rPr lang="en-US" altLang="en-US" i="1" dirty="0">
                <a:ea typeface="MS PGothic" panose="020B0600070205080204" pitchFamily="34" charset="-128"/>
              </a:rPr>
              <a:t> </a:t>
            </a:r>
            <a:r>
              <a:rPr lang="en-US" altLang="en-US" dirty="0">
                <a:ea typeface="MS PGothic" panose="020B0600070205080204" pitchFamily="34" charset="-128"/>
              </a:rPr>
              <a:t>need only to be compared with </a:t>
            </a:r>
            <a:r>
              <a:rPr lang="en-US" altLang="en-US" i="1" dirty="0">
                <a:ea typeface="MS PGothic" panose="020B0600070205080204" pitchFamily="34" charset="-128"/>
              </a:rPr>
              <a:t>s </a:t>
            </a:r>
            <a:r>
              <a:rPr lang="en-US" altLang="en-US" dirty="0">
                <a:ea typeface="MS PGothic" panose="020B0600070205080204" pitchFamily="34" charset="-128"/>
              </a:rPr>
              <a:t>tuples in </a:t>
            </a:r>
            <a:r>
              <a:rPr lang="en-US" altLang="en-US" i="1" dirty="0" err="1">
                <a:ea typeface="MS PGothic" panose="020B0600070205080204" pitchFamily="34" charset="-128"/>
              </a:rPr>
              <a:t>s</a:t>
            </a:r>
            <a:r>
              <a:rPr lang="en-US" altLang="en-US" i="1" baseline="-25000" dirty="0" err="1">
                <a:ea typeface="MS PGothic" panose="020B0600070205080204" pitchFamily="34" charset="-128"/>
              </a:rPr>
              <a:t>i</a:t>
            </a:r>
            <a:r>
              <a:rPr lang="en-US" altLang="en-US" dirty="0">
                <a:ea typeface="MS PGothic" panose="020B0600070205080204" pitchFamily="34" charset="-128"/>
              </a:rPr>
              <a:t> Need not be compared with </a:t>
            </a:r>
            <a:r>
              <a:rPr lang="en-US" altLang="en-US" i="1" dirty="0">
                <a:ea typeface="MS PGothic" panose="020B0600070205080204" pitchFamily="34" charset="-128"/>
              </a:rPr>
              <a:t>s</a:t>
            </a:r>
            <a:r>
              <a:rPr lang="en-US" altLang="en-US" dirty="0">
                <a:ea typeface="MS PGothic" panose="020B0600070205080204" pitchFamily="34" charset="-128"/>
              </a:rPr>
              <a:t> tuples in any other partition, since: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an </a:t>
            </a:r>
            <a:r>
              <a:rPr lang="en-US" altLang="en-US" i="1" dirty="0">
                <a:ea typeface="MS PGothic" panose="020B0600070205080204" pitchFamily="34" charset="-128"/>
              </a:rPr>
              <a:t>r</a:t>
            </a:r>
            <a:r>
              <a:rPr lang="en-US" altLang="en-US" dirty="0">
                <a:ea typeface="MS PGothic" panose="020B0600070205080204" pitchFamily="34" charset="-128"/>
              </a:rPr>
              <a:t> tuple and an </a:t>
            </a:r>
            <a:r>
              <a:rPr lang="en-US" altLang="en-US" i="1" dirty="0">
                <a:ea typeface="MS PGothic" panose="020B0600070205080204" pitchFamily="34" charset="-128"/>
              </a:rPr>
              <a:t>s </a:t>
            </a:r>
            <a:r>
              <a:rPr lang="en-US" altLang="en-US" dirty="0">
                <a:ea typeface="MS PGothic" panose="020B0600070205080204" pitchFamily="34" charset="-128"/>
              </a:rPr>
              <a:t>tuple that satisfy the join condition will have the same value for the join attributes.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If that value is hashed to some value </a:t>
            </a:r>
            <a:r>
              <a:rPr lang="en-US" altLang="en-US" i="1" dirty="0" err="1">
                <a:ea typeface="MS PGothic" panose="020B0600070205080204" pitchFamily="34" charset="-128"/>
              </a:rPr>
              <a:t>i</a:t>
            </a:r>
            <a:r>
              <a:rPr lang="en-US" altLang="en-US" dirty="0">
                <a:ea typeface="MS PGothic" panose="020B0600070205080204" pitchFamily="34" charset="-128"/>
              </a:rPr>
              <a:t>, the </a:t>
            </a:r>
            <a:r>
              <a:rPr lang="en-US" altLang="en-US" i="1" dirty="0">
                <a:ea typeface="MS PGothic" panose="020B0600070205080204" pitchFamily="34" charset="-128"/>
              </a:rPr>
              <a:t>r</a:t>
            </a:r>
            <a:r>
              <a:rPr lang="en-US" altLang="en-US" dirty="0">
                <a:ea typeface="MS PGothic" panose="020B0600070205080204" pitchFamily="34" charset="-128"/>
              </a:rPr>
              <a:t> tuple has to be in </a:t>
            </a:r>
            <a:r>
              <a:rPr lang="en-US" altLang="en-US" i="1" dirty="0" err="1">
                <a:ea typeface="MS PGothic" panose="020B0600070205080204" pitchFamily="34" charset="-128"/>
              </a:rPr>
              <a:t>r</a:t>
            </a:r>
            <a:r>
              <a:rPr lang="en-US" altLang="en-US" i="1" baseline="-25000" dirty="0" err="1">
                <a:ea typeface="MS PGothic" panose="020B0600070205080204" pitchFamily="34" charset="-128"/>
              </a:rPr>
              <a:t>i</a:t>
            </a:r>
            <a:r>
              <a:rPr lang="en-US" altLang="en-US" i="1" dirty="0">
                <a:ea typeface="MS PGothic" panose="020B0600070205080204" pitchFamily="34" charset="-128"/>
              </a:rPr>
              <a:t> </a:t>
            </a:r>
            <a:r>
              <a:rPr lang="en-US" altLang="en-US" dirty="0">
                <a:ea typeface="MS PGothic" panose="020B0600070205080204" pitchFamily="34" charset="-128"/>
              </a:rPr>
              <a:t>and the </a:t>
            </a:r>
            <a:r>
              <a:rPr lang="en-US" altLang="en-US" i="1" dirty="0">
                <a:ea typeface="MS PGothic" panose="020B0600070205080204" pitchFamily="34" charset="-128"/>
              </a:rPr>
              <a:t>s </a:t>
            </a:r>
            <a:r>
              <a:rPr lang="en-US" altLang="en-US" dirty="0">
                <a:ea typeface="MS PGothic" panose="020B0600070205080204" pitchFamily="34" charset="-128"/>
              </a:rPr>
              <a:t>tuple in </a:t>
            </a:r>
            <a:r>
              <a:rPr lang="en-US" altLang="en-US" i="1" dirty="0" err="1">
                <a:ea typeface="MS PGothic" panose="020B0600070205080204" pitchFamily="34" charset="-128"/>
              </a:rPr>
              <a:t>s</a:t>
            </a:r>
            <a:r>
              <a:rPr lang="en-US" altLang="en-US" i="1" baseline="-25000" dirty="0" err="1">
                <a:ea typeface="MS PGothic" panose="020B0600070205080204" pitchFamily="34" charset="-128"/>
              </a:rPr>
              <a:t>i</a:t>
            </a:r>
            <a:r>
              <a:rPr lang="en-US" altLang="en-US" i="1" dirty="0">
                <a:ea typeface="MS PGothic" panose="020B0600070205080204" pitchFamily="34" charset="-128"/>
              </a:rPr>
              <a:t>.</a:t>
            </a:r>
          </a:p>
        </p:txBody>
      </p:sp>
    </p:spTree>
  </p:cSld>
  <p:clrMapOvr>
    <a:masterClrMapping/>
  </p:clrMapOvr>
  <p:transition spd="slow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042" name="Rectangle 2">
            <a:extLst>
              <a:ext uri="{FF2B5EF4-FFF2-40B4-BE49-F238E27FC236}">
                <a16:creationId xmlns:a16="http://schemas.microsoft.com/office/drawing/2014/main" id="{4C19BC0B-9814-430F-B171-DC17AF515FB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  <a:ea typeface="MS PGothic" panose="020B0600070205080204" pitchFamily="34" charset="-128"/>
              </a:rPr>
              <a:t>Hash-Join Algorithm</a:t>
            </a:r>
          </a:p>
        </p:txBody>
      </p:sp>
      <p:sp>
        <p:nvSpPr>
          <p:cNvPr id="74755" name="Rectangle 3">
            <a:extLst>
              <a:ext uri="{FF2B5EF4-FFF2-40B4-BE49-F238E27FC236}">
                <a16:creationId xmlns:a16="http://schemas.microsoft.com/office/drawing/2014/main" id="{F63281CE-1FCD-42D4-BD4A-8D618E6CF08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101789" y="1141810"/>
            <a:ext cx="5402909" cy="2467664"/>
          </a:xfrm>
        </p:spPr>
        <p:txBody>
          <a:bodyPr/>
          <a:lstStyle/>
          <a:p>
            <a:pPr>
              <a:buFont typeface="Monotype Sorts" pitchFamily="-65" charset="2"/>
              <a:buNone/>
            </a:pPr>
            <a:r>
              <a:rPr lang="en-US" altLang="en-US" dirty="0">
                <a:ea typeface="MS PGothic" panose="020B0600070205080204" pitchFamily="34" charset="-128"/>
              </a:rPr>
              <a:t>1.	Partition the relation </a:t>
            </a:r>
            <a:r>
              <a:rPr lang="en-US" altLang="en-US" i="1" dirty="0">
                <a:ea typeface="MS PGothic" panose="020B0600070205080204" pitchFamily="34" charset="-128"/>
              </a:rPr>
              <a:t>s</a:t>
            </a:r>
            <a:r>
              <a:rPr lang="en-US" altLang="en-US" dirty="0">
                <a:ea typeface="MS PGothic" panose="020B0600070205080204" pitchFamily="34" charset="-128"/>
              </a:rPr>
              <a:t> using hashing function </a:t>
            </a:r>
            <a:r>
              <a:rPr lang="en-US" altLang="en-US" i="1" dirty="0">
                <a:ea typeface="MS PGothic" panose="020B0600070205080204" pitchFamily="34" charset="-128"/>
              </a:rPr>
              <a:t>h</a:t>
            </a:r>
            <a:r>
              <a:rPr lang="en-US" altLang="en-US" dirty="0">
                <a:ea typeface="MS PGothic" panose="020B0600070205080204" pitchFamily="34" charset="-128"/>
              </a:rPr>
              <a:t>.  When partitioning a relation, one block of memory is reserved as the output buffer for each partition.</a:t>
            </a:r>
          </a:p>
          <a:p>
            <a:pPr>
              <a:buFont typeface="Monotype Sorts" pitchFamily="-65" charset="2"/>
              <a:buNone/>
            </a:pPr>
            <a:r>
              <a:rPr lang="en-US" altLang="en-US" dirty="0">
                <a:ea typeface="MS PGothic" panose="020B0600070205080204" pitchFamily="34" charset="-128"/>
              </a:rPr>
              <a:t>2.	Partition </a:t>
            </a:r>
            <a:r>
              <a:rPr lang="en-US" altLang="en-US" i="1" dirty="0">
                <a:ea typeface="MS PGothic" panose="020B0600070205080204" pitchFamily="34" charset="-128"/>
              </a:rPr>
              <a:t>r</a:t>
            </a:r>
            <a:r>
              <a:rPr lang="en-US" altLang="en-US" dirty="0">
                <a:ea typeface="MS PGothic" panose="020B0600070205080204" pitchFamily="34" charset="-128"/>
              </a:rPr>
              <a:t> similarly.</a:t>
            </a:r>
          </a:p>
          <a:p>
            <a:pPr>
              <a:buFont typeface="Monotype Sorts" pitchFamily="-65" charset="2"/>
              <a:buNone/>
            </a:pPr>
            <a:r>
              <a:rPr lang="en-US" altLang="en-US" dirty="0">
                <a:ea typeface="MS PGothic" panose="020B0600070205080204" pitchFamily="34" charset="-128"/>
              </a:rPr>
              <a:t>3.	For each </a:t>
            </a:r>
            <a:r>
              <a:rPr lang="en-US" altLang="en-US" i="1" dirty="0">
                <a:ea typeface="MS PGothic" panose="020B0600070205080204" pitchFamily="34" charset="-128"/>
              </a:rPr>
              <a:t>i:</a:t>
            </a:r>
            <a:endParaRPr lang="en-US" altLang="en-US" dirty="0">
              <a:ea typeface="MS PGothic" panose="020B0600070205080204" pitchFamily="34" charset="-128"/>
            </a:endParaRPr>
          </a:p>
          <a:p>
            <a:pPr marL="552450" lvl="1" indent="-209550">
              <a:buNone/>
            </a:pPr>
            <a:r>
              <a:rPr lang="en-US" altLang="en-US" dirty="0">
                <a:ea typeface="MS PGothic" panose="020B0600070205080204" pitchFamily="34" charset="-128"/>
              </a:rPr>
              <a:t>(a)	Load </a:t>
            </a:r>
            <a:r>
              <a:rPr lang="en-US" altLang="en-US" i="1" dirty="0" err="1">
                <a:ea typeface="MS PGothic" panose="020B0600070205080204" pitchFamily="34" charset="-128"/>
              </a:rPr>
              <a:t>s</a:t>
            </a:r>
            <a:r>
              <a:rPr lang="en-US" altLang="en-US" i="1" baseline="-25000" dirty="0" err="1">
                <a:ea typeface="MS PGothic" panose="020B0600070205080204" pitchFamily="34" charset="-128"/>
              </a:rPr>
              <a:t>i</a:t>
            </a:r>
            <a:r>
              <a:rPr lang="en-US" altLang="en-US" dirty="0">
                <a:ea typeface="MS PGothic" panose="020B0600070205080204" pitchFamily="34" charset="-128"/>
              </a:rPr>
              <a:t> into memory and build an in-memory hash index on it using the join attribute.  This hash index uses a different hash function than the earlier one </a:t>
            </a:r>
            <a:r>
              <a:rPr lang="en-US" altLang="en-US" i="1" dirty="0">
                <a:ea typeface="MS PGothic" panose="020B0600070205080204" pitchFamily="34" charset="-128"/>
              </a:rPr>
              <a:t>h.</a:t>
            </a:r>
            <a:endParaRPr lang="en-US" altLang="en-US" dirty="0">
              <a:ea typeface="MS PGothic" panose="020B0600070205080204" pitchFamily="34" charset="-128"/>
            </a:endParaRPr>
          </a:p>
          <a:p>
            <a:pPr marL="552450" lvl="1" indent="-209550">
              <a:buNone/>
            </a:pPr>
            <a:r>
              <a:rPr lang="en-US" altLang="en-US" dirty="0">
                <a:ea typeface="MS PGothic" panose="020B0600070205080204" pitchFamily="34" charset="-128"/>
              </a:rPr>
              <a:t>(b)	Read the tuples in </a:t>
            </a:r>
            <a:r>
              <a:rPr lang="en-US" altLang="en-US" i="1" dirty="0" err="1">
                <a:ea typeface="MS PGothic" panose="020B0600070205080204" pitchFamily="34" charset="-128"/>
              </a:rPr>
              <a:t>r</a:t>
            </a:r>
            <a:r>
              <a:rPr lang="en-US" altLang="en-US" i="1" baseline="-25000" dirty="0" err="1">
                <a:ea typeface="MS PGothic" panose="020B0600070205080204" pitchFamily="34" charset="-128"/>
              </a:rPr>
              <a:t>i</a:t>
            </a:r>
            <a:r>
              <a:rPr lang="en-US" altLang="en-US" dirty="0">
                <a:ea typeface="MS PGothic" panose="020B0600070205080204" pitchFamily="34" charset="-128"/>
              </a:rPr>
              <a:t> from the disk one by one.  For each tuple </a:t>
            </a:r>
            <a:r>
              <a:rPr lang="en-US" altLang="en-US" i="1" dirty="0" err="1">
                <a:ea typeface="MS PGothic" panose="020B0600070205080204" pitchFamily="34" charset="-128"/>
              </a:rPr>
              <a:t>t</a:t>
            </a:r>
            <a:r>
              <a:rPr lang="en-US" altLang="en-US" i="1" baseline="-25000" dirty="0" err="1">
                <a:ea typeface="MS PGothic" panose="020B0600070205080204" pitchFamily="34" charset="-128"/>
              </a:rPr>
              <a:t>r</a:t>
            </a:r>
            <a:r>
              <a:rPr lang="en-US" altLang="en-US" dirty="0">
                <a:ea typeface="MS PGothic" panose="020B0600070205080204" pitchFamily="34" charset="-128"/>
              </a:rPr>
              <a:t> locate each matching tuple </a:t>
            </a:r>
            <a:r>
              <a:rPr lang="en-US" altLang="en-US" i="1" dirty="0" err="1">
                <a:ea typeface="MS PGothic" panose="020B0600070205080204" pitchFamily="34" charset="-128"/>
              </a:rPr>
              <a:t>t</a:t>
            </a:r>
            <a:r>
              <a:rPr lang="en-US" altLang="en-US" i="1" baseline="-25000" dirty="0" err="1">
                <a:ea typeface="MS PGothic" panose="020B0600070205080204" pitchFamily="34" charset="-128"/>
              </a:rPr>
              <a:t>s</a:t>
            </a:r>
            <a:r>
              <a:rPr lang="en-US" altLang="en-US" i="1" dirty="0">
                <a:ea typeface="MS PGothic" panose="020B0600070205080204" pitchFamily="34" charset="-128"/>
              </a:rPr>
              <a:t> </a:t>
            </a:r>
            <a:r>
              <a:rPr lang="en-US" altLang="en-US" dirty="0">
                <a:ea typeface="MS PGothic" panose="020B0600070205080204" pitchFamily="34" charset="-128"/>
              </a:rPr>
              <a:t>in </a:t>
            </a:r>
            <a:r>
              <a:rPr lang="en-US" altLang="en-US" i="1" dirty="0" err="1">
                <a:ea typeface="MS PGothic" panose="020B0600070205080204" pitchFamily="34" charset="-128"/>
              </a:rPr>
              <a:t>s</a:t>
            </a:r>
            <a:r>
              <a:rPr lang="en-US" altLang="en-US" i="1" baseline="-25000" dirty="0" err="1">
                <a:ea typeface="MS PGothic" panose="020B0600070205080204" pitchFamily="34" charset="-128"/>
              </a:rPr>
              <a:t>i</a:t>
            </a:r>
            <a:r>
              <a:rPr lang="en-US" altLang="en-US" dirty="0">
                <a:ea typeface="MS PGothic" panose="020B0600070205080204" pitchFamily="34" charset="-128"/>
              </a:rPr>
              <a:t> using the in-memory hash index.  Output the concatenation of their attributes.</a:t>
            </a:r>
          </a:p>
        </p:txBody>
      </p:sp>
      <p:sp>
        <p:nvSpPr>
          <p:cNvPr id="74756" name="Text Box 4">
            <a:extLst>
              <a:ext uri="{FF2B5EF4-FFF2-40B4-BE49-F238E27FC236}">
                <a16:creationId xmlns:a16="http://schemas.microsoft.com/office/drawing/2014/main" id="{45789630-8926-4A06-8E70-2E740D63B8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82193" y="867762"/>
            <a:ext cx="3825734" cy="2885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35000"/>
              </a:spcBef>
              <a:buClr>
                <a:schemeClr val="tx2"/>
              </a:buClr>
              <a:buSzPct val="90000"/>
              <a:buFont typeface="Monotype Sorts" pitchFamily="-65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chemeClr val="folHlink"/>
              </a:buClr>
              <a:buSzPct val="80000"/>
              <a:buFont typeface="Monotype Sorts" pitchFamily="-65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33CC33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Font typeface="Times New Roman" panose="02020603050405020304" pitchFamily="18" charset="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Monotype Sorts" pitchFamily="-65" charset="2"/>
              <a:buNone/>
              <a:tabLst/>
              <a:defRPr/>
            </a:pPr>
            <a:r>
              <a:rPr kumimoji="0" lang="en-US" altLang="en-US" sz="12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The hash-join of </a:t>
            </a:r>
            <a:r>
              <a:rPr kumimoji="0" lang="en-US" altLang="en-US" sz="1275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r</a:t>
            </a:r>
            <a:r>
              <a:rPr kumimoji="0" lang="en-US" altLang="en-US" sz="12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 and </a:t>
            </a:r>
            <a:r>
              <a:rPr kumimoji="0" lang="en-US" altLang="en-US" sz="1275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s </a:t>
            </a:r>
            <a:r>
              <a:rPr kumimoji="0" lang="en-US" altLang="en-US" sz="12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is computed as follows.</a:t>
            </a:r>
          </a:p>
        </p:txBody>
      </p:sp>
      <p:sp>
        <p:nvSpPr>
          <p:cNvPr id="74757" name="Text Box 5">
            <a:extLst>
              <a:ext uri="{FF2B5EF4-FFF2-40B4-BE49-F238E27FC236}">
                <a16:creationId xmlns:a16="http://schemas.microsoft.com/office/drawing/2014/main" id="{692CBE19-D556-4D45-83B8-A73BB61FEA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21717" y="3710031"/>
            <a:ext cx="5690528" cy="2885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35000"/>
              </a:spcBef>
              <a:buClr>
                <a:schemeClr val="tx2"/>
              </a:buClr>
              <a:buSzPct val="90000"/>
              <a:buFont typeface="Monotype Sorts" pitchFamily="-65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chemeClr val="folHlink"/>
              </a:buClr>
              <a:buSzPct val="80000"/>
              <a:buFont typeface="Monotype Sorts" pitchFamily="-65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33CC33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Font typeface="Times New Roman" panose="02020603050405020304" pitchFamily="18" charset="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Monotype Sorts" pitchFamily="-65" charset="2"/>
              <a:buNone/>
              <a:tabLst/>
              <a:defRPr/>
            </a:pPr>
            <a:r>
              <a:rPr kumimoji="0" lang="en-US" altLang="en-US" sz="12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Relation </a:t>
            </a:r>
            <a:r>
              <a:rPr kumimoji="0" lang="en-US" altLang="en-US" sz="1275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s</a:t>
            </a:r>
            <a:r>
              <a:rPr kumimoji="0" lang="en-US" altLang="en-US" sz="12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 is called the </a:t>
            </a:r>
            <a:r>
              <a:rPr kumimoji="0" lang="en-US" altLang="en-US" sz="1275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build input</a:t>
            </a:r>
            <a:r>
              <a:rPr kumimoji="0" lang="en-US" altLang="en-US" sz="1275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 </a:t>
            </a:r>
            <a:r>
              <a:rPr kumimoji="0" lang="en-US" altLang="en-US" sz="12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and  </a:t>
            </a:r>
            <a:r>
              <a:rPr kumimoji="0" lang="en-US" altLang="en-US" sz="1275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r </a:t>
            </a:r>
            <a:r>
              <a:rPr kumimoji="0" lang="en-US" altLang="en-US" sz="12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 is called the </a:t>
            </a:r>
            <a:r>
              <a:rPr kumimoji="0" lang="en-US" altLang="en-US" sz="1275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probe input</a:t>
            </a:r>
            <a:r>
              <a:rPr kumimoji="0" lang="en-US" altLang="en-US" sz="1275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.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066" name="Rectangle 2">
            <a:extLst>
              <a:ext uri="{FF2B5EF4-FFF2-40B4-BE49-F238E27FC236}">
                <a16:creationId xmlns:a16="http://schemas.microsoft.com/office/drawing/2014/main" id="{AF20C07A-BC1B-42FB-A66A-3B1318B3D90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  <a:ea typeface="MS PGothic" panose="020B0600070205080204" pitchFamily="34" charset="-128"/>
              </a:rPr>
              <a:t>Hash-Join algorithm (Cont.)</a:t>
            </a:r>
          </a:p>
        </p:txBody>
      </p:sp>
      <p:sp>
        <p:nvSpPr>
          <p:cNvPr id="76803" name="Rectangle 3">
            <a:extLst>
              <a:ext uri="{FF2B5EF4-FFF2-40B4-BE49-F238E27FC236}">
                <a16:creationId xmlns:a16="http://schemas.microsoft.com/office/drawing/2014/main" id="{E22CD1C5-A5E7-4586-9733-7EBAE6D11015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768876" y="826873"/>
            <a:ext cx="5639540" cy="3107453"/>
          </a:xfrm>
        </p:spPr>
        <p:txBody>
          <a:bodyPr/>
          <a:lstStyle/>
          <a:p>
            <a:r>
              <a:rPr lang="en-US" altLang="en-US" dirty="0">
                <a:ea typeface="MS PGothic" panose="020B0600070205080204" pitchFamily="34" charset="-128"/>
              </a:rPr>
              <a:t>The value </a:t>
            </a:r>
            <a:r>
              <a:rPr lang="en-US" altLang="en-US" i="1" dirty="0">
                <a:ea typeface="MS PGothic" panose="020B0600070205080204" pitchFamily="34" charset="-128"/>
              </a:rPr>
              <a:t>n</a:t>
            </a:r>
            <a:r>
              <a:rPr lang="en-US" altLang="en-US" dirty="0">
                <a:ea typeface="MS PGothic" panose="020B0600070205080204" pitchFamily="34" charset="-128"/>
              </a:rPr>
              <a:t> and the hash function </a:t>
            </a:r>
            <a:r>
              <a:rPr lang="en-US" altLang="en-US" i="1" dirty="0">
                <a:ea typeface="MS PGothic" panose="020B0600070205080204" pitchFamily="34" charset="-128"/>
              </a:rPr>
              <a:t>h</a:t>
            </a:r>
            <a:r>
              <a:rPr lang="en-US" altLang="en-US" dirty="0">
                <a:ea typeface="MS PGothic" panose="020B0600070205080204" pitchFamily="34" charset="-128"/>
              </a:rPr>
              <a:t> is chosen such that each </a:t>
            </a:r>
            <a:r>
              <a:rPr lang="en-US" altLang="en-US" i="1" dirty="0" err="1">
                <a:ea typeface="MS PGothic" panose="020B0600070205080204" pitchFamily="34" charset="-128"/>
              </a:rPr>
              <a:t>s</a:t>
            </a:r>
            <a:r>
              <a:rPr lang="en-US" altLang="en-US" i="1" baseline="-25000" dirty="0" err="1">
                <a:ea typeface="MS PGothic" panose="020B0600070205080204" pitchFamily="34" charset="-128"/>
              </a:rPr>
              <a:t>i</a:t>
            </a:r>
            <a:r>
              <a:rPr lang="en-US" altLang="en-US" dirty="0">
                <a:ea typeface="MS PGothic" panose="020B0600070205080204" pitchFamily="34" charset="-128"/>
              </a:rPr>
              <a:t> should fit in memory.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Typically n is chosen as 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</a:t>
            </a:r>
            <a:r>
              <a:rPr lang="en-US" altLang="en-US" dirty="0" err="1">
                <a:ea typeface="MS PGothic" panose="020B0600070205080204" pitchFamily="34" charset="-128"/>
              </a:rPr>
              <a:t>b</a:t>
            </a:r>
            <a:r>
              <a:rPr lang="en-US" altLang="en-US" baseline="-25000" dirty="0" err="1">
                <a:ea typeface="MS PGothic" panose="020B0600070205080204" pitchFamily="34" charset="-128"/>
              </a:rPr>
              <a:t>s</a:t>
            </a:r>
            <a:r>
              <a:rPr lang="en-US" altLang="en-US" dirty="0">
                <a:ea typeface="MS PGothic" panose="020B0600070205080204" pitchFamily="34" charset="-128"/>
              </a:rPr>
              <a:t>/M</a:t>
            </a:r>
            <a:r>
              <a:rPr lang="en-US" altLang="en-US" dirty="0">
                <a:ea typeface="MS PGothic" panose="020B0600070205080204" pitchFamily="34" charset="-128"/>
                <a:sym typeface="Symbol" panose="05050102010706020507" pitchFamily="18" charset="2"/>
              </a:rPr>
              <a:t></a:t>
            </a:r>
            <a:r>
              <a:rPr lang="en-US" altLang="en-US" dirty="0">
                <a:ea typeface="MS PGothic" panose="020B0600070205080204" pitchFamily="34" charset="-128"/>
              </a:rPr>
              <a:t> * f  where f is a </a:t>
            </a:r>
            <a:r>
              <a:rPr lang="ja-JP" altLang="en-US" dirty="0">
                <a:ea typeface="MS PGothic" panose="020B0600070205080204" pitchFamily="34" charset="-128"/>
              </a:rPr>
              <a:t>“</a:t>
            </a:r>
            <a:r>
              <a:rPr lang="en-US" altLang="ja-JP" b="1" dirty="0">
                <a:solidFill>
                  <a:srgbClr val="002060"/>
                </a:solidFill>
                <a:ea typeface="MS PGothic" panose="020B0600070205080204" pitchFamily="34" charset="-128"/>
              </a:rPr>
              <a:t>fudge factor</a:t>
            </a:r>
            <a:r>
              <a:rPr lang="ja-JP" altLang="en-US" dirty="0">
                <a:ea typeface="MS PGothic" panose="020B0600070205080204" pitchFamily="34" charset="-128"/>
              </a:rPr>
              <a:t>”</a:t>
            </a:r>
            <a:r>
              <a:rPr lang="en-US" altLang="ja-JP" dirty="0">
                <a:ea typeface="MS PGothic" panose="020B0600070205080204" pitchFamily="34" charset="-128"/>
              </a:rPr>
              <a:t>, typically around 1.2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The probe relation partitions </a:t>
            </a:r>
            <a:r>
              <a:rPr lang="en-US" altLang="en-US" i="1" dirty="0" err="1">
                <a:ea typeface="MS PGothic" panose="020B0600070205080204" pitchFamily="34" charset="-128"/>
              </a:rPr>
              <a:t>s</a:t>
            </a:r>
            <a:r>
              <a:rPr lang="en-US" altLang="en-US" i="1" baseline="-25000" dirty="0" err="1">
                <a:ea typeface="MS PGothic" panose="020B0600070205080204" pitchFamily="34" charset="-128"/>
              </a:rPr>
              <a:t>i</a:t>
            </a:r>
            <a:r>
              <a:rPr lang="en-US" altLang="en-US" dirty="0">
                <a:ea typeface="MS PGothic" panose="020B0600070205080204" pitchFamily="34" charset="-128"/>
              </a:rPr>
              <a:t> need not fit in memory</a:t>
            </a:r>
          </a:p>
          <a:p>
            <a:r>
              <a:rPr lang="en-US" altLang="en-US" b="1" dirty="0">
                <a:solidFill>
                  <a:srgbClr val="002060"/>
                </a:solidFill>
                <a:ea typeface="MS PGothic" panose="020B0600070205080204" pitchFamily="34" charset="-128"/>
              </a:rPr>
              <a:t>Recursive partitioning</a:t>
            </a:r>
            <a:r>
              <a:rPr lang="en-US" altLang="en-US" b="1" i="1" dirty="0">
                <a:solidFill>
                  <a:srgbClr val="002060"/>
                </a:solidFill>
                <a:ea typeface="MS PGothic" panose="020B0600070205080204" pitchFamily="34" charset="-128"/>
              </a:rPr>
              <a:t> </a:t>
            </a:r>
            <a:r>
              <a:rPr lang="en-US" altLang="en-US" dirty="0">
                <a:ea typeface="MS PGothic" panose="020B0600070205080204" pitchFamily="34" charset="-128"/>
              </a:rPr>
              <a:t>required if number of partitions </a:t>
            </a:r>
            <a:r>
              <a:rPr lang="en-US" altLang="en-US" i="1" dirty="0">
                <a:ea typeface="MS PGothic" panose="020B0600070205080204" pitchFamily="34" charset="-128"/>
              </a:rPr>
              <a:t>n </a:t>
            </a:r>
            <a:r>
              <a:rPr lang="en-US" altLang="en-US" dirty="0">
                <a:ea typeface="MS PGothic" panose="020B0600070205080204" pitchFamily="34" charset="-128"/>
              </a:rPr>
              <a:t>is greater than number of pages </a:t>
            </a:r>
            <a:r>
              <a:rPr lang="en-US" altLang="en-US" i="1" dirty="0">
                <a:ea typeface="MS PGothic" panose="020B0600070205080204" pitchFamily="34" charset="-128"/>
              </a:rPr>
              <a:t>M</a:t>
            </a:r>
            <a:r>
              <a:rPr lang="en-US" altLang="en-US" dirty="0">
                <a:ea typeface="MS PGothic" panose="020B0600070205080204" pitchFamily="34" charset="-128"/>
              </a:rPr>
              <a:t> of memory.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instead of partitioning </a:t>
            </a:r>
            <a:r>
              <a:rPr lang="en-US" altLang="en-US" i="1" dirty="0">
                <a:ea typeface="MS PGothic" panose="020B0600070205080204" pitchFamily="34" charset="-128"/>
              </a:rPr>
              <a:t>n</a:t>
            </a:r>
            <a:r>
              <a:rPr lang="en-US" altLang="en-US" dirty="0">
                <a:ea typeface="MS PGothic" panose="020B0600070205080204" pitchFamily="34" charset="-128"/>
              </a:rPr>
              <a:t> ways, use</a:t>
            </a:r>
            <a:r>
              <a:rPr lang="en-US" altLang="en-US" i="1" dirty="0">
                <a:ea typeface="MS PGothic" panose="020B0600070205080204" pitchFamily="34" charset="-128"/>
              </a:rPr>
              <a:t>  M – </a:t>
            </a:r>
            <a:r>
              <a:rPr lang="en-US" altLang="en-US" dirty="0">
                <a:ea typeface="MS PGothic" panose="020B0600070205080204" pitchFamily="34" charset="-128"/>
              </a:rPr>
              <a:t>1 partitions for s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Further partition the </a:t>
            </a:r>
            <a:r>
              <a:rPr lang="en-US" altLang="en-US" i="1" dirty="0">
                <a:ea typeface="MS PGothic" panose="020B0600070205080204" pitchFamily="34" charset="-128"/>
              </a:rPr>
              <a:t>M – </a:t>
            </a:r>
            <a:r>
              <a:rPr lang="en-US" altLang="en-US" dirty="0">
                <a:ea typeface="MS PGothic" panose="020B0600070205080204" pitchFamily="34" charset="-128"/>
              </a:rPr>
              <a:t>1 partitions using a different hash function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Use same partitioning method on </a:t>
            </a:r>
            <a:r>
              <a:rPr lang="en-US" altLang="en-US" i="1" dirty="0">
                <a:ea typeface="MS PGothic" panose="020B0600070205080204" pitchFamily="34" charset="-128"/>
              </a:rPr>
              <a:t>r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Rarely required: e.g., with block size of 4 KB, recursive partitioning not needed for relations of &lt; 1GB with memory size of 2MB, or relations of &lt; 36 GB with memory of 12 MB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634EBD-B7E7-17B9-ED38-BD9272F87F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Picture 11" descr="16x9_BG-08.jpg">
            <a:extLst>
              <a:ext uri="{FF2B5EF4-FFF2-40B4-BE49-F238E27FC236}">
                <a16:creationId xmlns:a16="http://schemas.microsoft.com/office/drawing/2014/main" id="{900BE41E-36FE-D879-BA62-3E8B46D523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180F7E3-EF04-C280-654B-0E46C42D9E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pic>
        <p:nvPicPr>
          <p:cNvPr id="10243" name="Picture 7">
            <a:extLst>
              <a:ext uri="{FF2B5EF4-FFF2-40B4-BE49-F238E27FC236}">
                <a16:creationId xmlns:a16="http://schemas.microsoft.com/office/drawing/2014/main" id="{BF9A8045-EBED-3434-BA55-A7A5961C91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8">
            <a:extLst>
              <a:ext uri="{FF2B5EF4-FFF2-40B4-BE49-F238E27FC236}">
                <a16:creationId xmlns:a16="http://schemas.microsoft.com/office/drawing/2014/main" id="{F5B0BE4B-9BEB-63D5-EBBA-AF99C86C82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733550"/>
            <a:ext cx="91440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3600" i="1" dirty="0">
                <a:solidFill>
                  <a:schemeClr val="bg1"/>
                </a:solidFill>
              </a:rPr>
              <a:t>Indexes</a:t>
            </a: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9FA912A5-2C84-7806-F887-E15D631AD3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695825"/>
            <a:ext cx="6781800" cy="350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>
              <a:lnSpc>
                <a:spcPts val="2400"/>
              </a:lnSpc>
            </a:pPr>
            <a:fld id="{A057C3CF-FEF9-2D44-911E-86B89DEEE20D}" type="slidenum">
              <a:rPr lang="en-US" altLang="en-US" sz="800" b="1">
                <a:solidFill>
                  <a:schemeClr val="bg1"/>
                </a:solidFill>
              </a:rPr>
              <a:pPr>
                <a:lnSpc>
                  <a:spcPts val="2400"/>
                </a:lnSpc>
              </a:pPr>
              <a:t>6</a:t>
            </a:fld>
            <a:r>
              <a:rPr lang="en-US" altLang="en-US" sz="800" b="1" dirty="0">
                <a:solidFill>
                  <a:schemeClr val="bg1"/>
                </a:solidFill>
              </a:rPr>
              <a:t> </a:t>
            </a:r>
            <a:r>
              <a:rPr lang="en-US" altLang="en-US" sz="800" dirty="0">
                <a:solidFill>
                  <a:schemeClr val="bg1"/>
                </a:solidFill>
              </a:rPr>
              <a:t>|</a:t>
            </a:r>
            <a:r>
              <a:rPr lang="en-US" altLang="en-US" sz="800" b="1" dirty="0">
                <a:solidFill>
                  <a:schemeClr val="bg1"/>
                </a:solidFill>
              </a:rPr>
              <a:t> W4111-02024F-9-Module-II(3)-</a:t>
            </a:r>
            <a:r>
              <a:rPr lang="en-US" altLang="en-US" sz="800" b="1" dirty="0" err="1">
                <a:solidFill>
                  <a:schemeClr val="bg1"/>
                </a:solidFill>
              </a:rPr>
              <a:t>NoSql</a:t>
            </a:r>
            <a:r>
              <a:rPr lang="en-US" altLang="en-US" sz="800" b="1" dirty="0">
                <a:solidFill>
                  <a:schemeClr val="bg1"/>
                </a:solidFill>
              </a:rPr>
              <a:t>(3)						© Donald F. Ferguson, 2024</a:t>
            </a:r>
            <a:endParaRPr lang="en-US" altLang="en-US" sz="8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61675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BDDF4C-6488-EB13-1E05-F7CABF98F1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7" name="Picture 1" descr="16x9_grey.jpg">
            <a:extLst>
              <a:ext uri="{FF2B5EF4-FFF2-40B4-BE49-F238E27FC236}">
                <a16:creationId xmlns:a16="http://schemas.microsoft.com/office/drawing/2014/main" id="{4538DD6A-CC65-F4D3-F1E1-293AF0FA56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85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C2618E1-DA79-2FA8-0217-5CCB0569A5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pic>
        <p:nvPicPr>
          <p:cNvPr id="9219" name="Picture 7">
            <a:extLst>
              <a:ext uri="{FF2B5EF4-FFF2-40B4-BE49-F238E27FC236}">
                <a16:creationId xmlns:a16="http://schemas.microsoft.com/office/drawing/2014/main" id="{234A9FE5-45AA-305A-2A04-A40EE6CDA1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0" name="TextBox 8">
            <a:extLst>
              <a:ext uri="{FF2B5EF4-FFF2-40B4-BE49-F238E27FC236}">
                <a16:creationId xmlns:a16="http://schemas.microsoft.com/office/drawing/2014/main" id="{3A6B9AA3-219B-C280-67A4-DC2DD33BDF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733550"/>
            <a:ext cx="9144000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4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Other Operations</a:t>
            </a:r>
            <a:endParaRPr kumimoji="0" lang="en-US" altLang="en-US" sz="28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2" name="TextBox 9">
            <a:extLst>
              <a:ext uri="{FF2B5EF4-FFF2-40B4-BE49-F238E27FC236}">
                <a16:creationId xmlns:a16="http://schemas.microsoft.com/office/drawing/2014/main" id="{F11E9B1D-CCAD-2DF6-D0B4-ABAD29AC85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695825"/>
            <a:ext cx="6781800" cy="350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defTabSz="91440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057C3CF-FEF9-2D44-911E-86B89DEEE20D}" type="slidenum">
              <a:rPr kumimoji="0" lang="en-US" altLang="en-US" sz="8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</a:rPr>
              <a:pPr marL="0" marR="0" lvl="0" indent="0" defTabSz="914400" eaLnBrk="1" fontAlgn="auto" latinLnBrk="0" hangingPunct="1">
                <a:lnSpc>
                  <a:spcPts val="24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r>
              <a:rPr kumimoji="0" lang="en-US" altLang="en-US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</a:rPr>
              <a:t> </a:t>
            </a:r>
            <a:r>
              <a:rPr kumimoji="0" lang="en-US" altLang="en-US" sz="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</a:rPr>
              <a:t>|</a:t>
            </a:r>
            <a:r>
              <a:rPr kumimoji="0" lang="en-US" altLang="en-US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</a:rPr>
              <a:t> W4111-02024F-9-Module-II(3)-</a:t>
            </a:r>
            <a:r>
              <a:rPr kumimoji="0" lang="en-US" altLang="en-US" sz="800" b="1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</a:rPr>
              <a:t>NoSql</a:t>
            </a:r>
            <a:r>
              <a:rPr kumimoji="0" lang="en-US" altLang="en-US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</a:rPr>
              <a:t>(3)			© Donald F. Ferguson, 2024</a:t>
            </a:r>
            <a:endParaRPr kumimoji="0" lang="en-US" altLang="en-US" sz="800" b="0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2281520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210" name="Rectangle 2">
            <a:extLst>
              <a:ext uri="{FF2B5EF4-FFF2-40B4-BE49-F238E27FC236}">
                <a16:creationId xmlns:a16="http://schemas.microsoft.com/office/drawing/2014/main" id="{F9DEBEE7-80B5-46A7-AA65-8A28BCE012D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  <a:ea typeface="MS PGothic" panose="020B0600070205080204" pitchFamily="34" charset="-128"/>
              </a:rPr>
              <a:t>Other Operations</a:t>
            </a:r>
          </a:p>
        </p:txBody>
      </p:sp>
      <p:sp>
        <p:nvSpPr>
          <p:cNvPr id="89091" name="Rectangle 3">
            <a:extLst>
              <a:ext uri="{FF2B5EF4-FFF2-40B4-BE49-F238E27FC236}">
                <a16:creationId xmlns:a16="http://schemas.microsoft.com/office/drawing/2014/main" id="{72B0884B-0A2B-4136-9A5F-5EA2E3782C2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782192" y="871993"/>
            <a:ext cx="5451795" cy="2385557"/>
          </a:xfrm>
        </p:spPr>
        <p:txBody>
          <a:bodyPr/>
          <a:lstStyle/>
          <a:p>
            <a:r>
              <a:rPr lang="en-US" altLang="en-US" b="1" dirty="0">
                <a:solidFill>
                  <a:srgbClr val="002060"/>
                </a:solidFill>
                <a:ea typeface="MS PGothic" panose="020B0600070205080204" pitchFamily="34" charset="-128"/>
              </a:rPr>
              <a:t>Duplicate elimination </a:t>
            </a:r>
            <a:r>
              <a:rPr lang="en-US" altLang="en-US" dirty="0">
                <a:ea typeface="MS PGothic" panose="020B0600070205080204" pitchFamily="34" charset="-128"/>
              </a:rPr>
              <a:t>can be implemented via hashing or sorting.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On sorting duplicates will come adjacent to each other, and all but one set of duplicates can be deleted.  </a:t>
            </a:r>
          </a:p>
          <a:p>
            <a:pPr lvl="1"/>
            <a:r>
              <a:rPr lang="en-US" altLang="en-US" i="1" dirty="0">
                <a:ea typeface="MS PGothic" panose="020B0600070205080204" pitchFamily="34" charset="-128"/>
              </a:rPr>
              <a:t>Optimization: </a:t>
            </a:r>
            <a:r>
              <a:rPr lang="en-US" altLang="en-US" dirty="0">
                <a:ea typeface="MS PGothic" panose="020B0600070205080204" pitchFamily="34" charset="-128"/>
              </a:rPr>
              <a:t>duplicates can be deleted during run generation as well as at intermediate merge steps in external sort-merge.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Hashing is similar – duplicates will come into the same bucket.</a:t>
            </a:r>
          </a:p>
          <a:p>
            <a:r>
              <a:rPr lang="en-US" altLang="en-US" b="1" dirty="0">
                <a:solidFill>
                  <a:srgbClr val="002060"/>
                </a:solidFill>
                <a:ea typeface="MS PGothic" panose="020B0600070205080204" pitchFamily="34" charset="-128"/>
              </a:rPr>
              <a:t>Projection</a:t>
            </a:r>
            <a:r>
              <a:rPr lang="en-US" altLang="en-US" dirty="0">
                <a:ea typeface="MS PGothic" panose="020B0600070205080204" pitchFamily="34" charset="-128"/>
              </a:rPr>
              <a:t>: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perform projection on each tuple 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followed by duplicate elimination. </a:t>
            </a:r>
            <a:endParaRPr lang="en-US" altLang="en-US" b="1" dirty="0">
              <a:ea typeface="MS PGothic" panose="020B0600070205080204" pitchFamily="34" charset="-128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34" name="Rectangle 2">
            <a:extLst>
              <a:ext uri="{FF2B5EF4-FFF2-40B4-BE49-F238E27FC236}">
                <a16:creationId xmlns:a16="http://schemas.microsoft.com/office/drawing/2014/main" id="{2B4C0383-7AD0-4209-99D3-21904BE0233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  <a:ea typeface="MS PGothic" panose="020B0600070205080204" pitchFamily="34" charset="-128"/>
              </a:rPr>
              <a:t>Other Operations : Aggregation</a:t>
            </a:r>
          </a:p>
        </p:txBody>
      </p:sp>
      <p:sp>
        <p:nvSpPr>
          <p:cNvPr id="351235" name="Rectangle 3">
            <a:extLst>
              <a:ext uri="{FF2B5EF4-FFF2-40B4-BE49-F238E27FC236}">
                <a16:creationId xmlns:a16="http://schemas.microsoft.com/office/drawing/2014/main" id="{3F09A406-91F2-42A0-9BDA-1A19D3843C6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795509" y="926137"/>
            <a:ext cx="5440844" cy="3305972"/>
          </a:xfrm>
        </p:spPr>
        <p:txBody>
          <a:bodyPr/>
          <a:lstStyle/>
          <a:p>
            <a:r>
              <a:rPr lang="en-US" altLang="en-US" b="1" dirty="0">
                <a:solidFill>
                  <a:srgbClr val="002060"/>
                </a:solidFill>
                <a:ea typeface="MS PGothic" panose="020B0600070205080204" pitchFamily="34" charset="-128"/>
              </a:rPr>
              <a:t>Aggregation</a:t>
            </a:r>
            <a:r>
              <a:rPr lang="en-US" altLang="en-US" dirty="0">
                <a:ea typeface="MS PGothic" panose="020B0600070205080204" pitchFamily="34" charset="-128"/>
              </a:rPr>
              <a:t> can be implemented in a manner similar to duplicate elimination.</a:t>
            </a:r>
          </a:p>
          <a:p>
            <a:pPr lvl="1"/>
            <a:r>
              <a:rPr lang="en-US" altLang="en-US" b="1" dirty="0">
                <a:ea typeface="MS PGothic" panose="020B0600070205080204" pitchFamily="34" charset="-128"/>
              </a:rPr>
              <a:t>Sorting</a:t>
            </a:r>
            <a:r>
              <a:rPr lang="en-US" altLang="en-US" dirty="0">
                <a:ea typeface="MS PGothic" panose="020B0600070205080204" pitchFamily="34" charset="-128"/>
              </a:rPr>
              <a:t> or </a:t>
            </a:r>
            <a:r>
              <a:rPr lang="en-US" altLang="en-US" b="1" dirty="0">
                <a:ea typeface="MS PGothic" panose="020B0600070205080204" pitchFamily="34" charset="-128"/>
              </a:rPr>
              <a:t>hashing</a:t>
            </a:r>
            <a:r>
              <a:rPr lang="en-US" altLang="en-US" dirty="0">
                <a:ea typeface="MS PGothic" panose="020B0600070205080204" pitchFamily="34" charset="-128"/>
              </a:rPr>
              <a:t> can be used to bring tuples in the same group together, and then the aggregate functions can be applied on each group.</a:t>
            </a:r>
            <a:r>
              <a:rPr lang="en-US" altLang="en-US" b="1" dirty="0">
                <a:ea typeface="MS PGothic" panose="020B0600070205080204" pitchFamily="34" charset="-128"/>
              </a:rPr>
              <a:t> 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Optimization</a:t>
            </a:r>
            <a:r>
              <a:rPr lang="en-US" altLang="en-US" i="1" dirty="0">
                <a:ea typeface="MS PGothic" panose="020B0600070205080204" pitchFamily="34" charset="-128"/>
              </a:rPr>
              <a:t>: </a:t>
            </a:r>
            <a:r>
              <a:rPr lang="en-US" altLang="en-US" b="1" dirty="0">
                <a:solidFill>
                  <a:srgbClr val="002060"/>
                </a:solidFill>
                <a:ea typeface="MS PGothic" panose="020B0600070205080204" pitchFamily="34" charset="-128"/>
              </a:rPr>
              <a:t>partial aggregation</a:t>
            </a:r>
          </a:p>
          <a:p>
            <a:pPr lvl="2"/>
            <a:r>
              <a:rPr lang="en-US" altLang="en-US" dirty="0">
                <a:ea typeface="MS PGothic" panose="020B0600070205080204" pitchFamily="34" charset="-128"/>
              </a:rPr>
              <a:t>combine tuples in the same group during run generation and intermediate merges, by computing partial aggregate values</a:t>
            </a:r>
          </a:p>
          <a:p>
            <a:pPr lvl="2"/>
            <a:r>
              <a:rPr lang="en-US" altLang="en-US" dirty="0">
                <a:ea typeface="MS PGothic" panose="020B0600070205080204" pitchFamily="34" charset="-128"/>
              </a:rPr>
              <a:t>For count, min, max, sum: keep aggregate values on tuples found so far in the group.  </a:t>
            </a:r>
          </a:p>
          <a:p>
            <a:pPr lvl="3"/>
            <a:r>
              <a:rPr lang="en-US" altLang="en-US" dirty="0">
                <a:ea typeface="MS PGothic" panose="020B0600070205080204" pitchFamily="34" charset="-128"/>
              </a:rPr>
              <a:t>When combining partial aggregate for count, add up the partial aggregates</a:t>
            </a:r>
          </a:p>
          <a:p>
            <a:pPr lvl="2"/>
            <a:r>
              <a:rPr lang="en-US" altLang="en-US" dirty="0">
                <a:ea typeface="MS PGothic" panose="020B0600070205080204" pitchFamily="34" charset="-128"/>
              </a:rPr>
              <a:t>For </a:t>
            </a:r>
            <a:r>
              <a:rPr lang="en-US" altLang="en-US" dirty="0" err="1">
                <a:ea typeface="MS PGothic" panose="020B0600070205080204" pitchFamily="34" charset="-128"/>
              </a:rPr>
              <a:t>avg</a:t>
            </a:r>
            <a:r>
              <a:rPr lang="en-US" altLang="en-US" dirty="0">
                <a:ea typeface="MS PGothic" panose="020B0600070205080204" pitchFamily="34" charset="-128"/>
              </a:rPr>
              <a:t>, keep sum and count, and divide sum by count at the end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2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2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2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2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2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2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2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1235" grpId="0" uiExpand="1" build="p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314" name="Rectangle 2">
            <a:extLst>
              <a:ext uri="{FF2B5EF4-FFF2-40B4-BE49-F238E27FC236}">
                <a16:creationId xmlns:a16="http://schemas.microsoft.com/office/drawing/2014/main" id="{DAD3CFC1-2C2A-42D2-A575-828A9E8A7D6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  <a:ea typeface="MS PGothic" panose="020B0600070205080204" pitchFamily="34" charset="-128"/>
              </a:rPr>
              <a:t>Evaluation of Expressions</a:t>
            </a:r>
          </a:p>
        </p:txBody>
      </p:sp>
      <p:sp>
        <p:nvSpPr>
          <p:cNvPr id="100355" name="Rectangle 3">
            <a:extLst>
              <a:ext uri="{FF2B5EF4-FFF2-40B4-BE49-F238E27FC236}">
                <a16:creationId xmlns:a16="http://schemas.microsoft.com/office/drawing/2014/main" id="{A77B05E4-D4F7-4717-B352-991F9A2BAFA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775534" y="878038"/>
            <a:ext cx="5454160" cy="1970465"/>
          </a:xfrm>
        </p:spPr>
        <p:txBody>
          <a:bodyPr/>
          <a:lstStyle/>
          <a:p>
            <a:r>
              <a:rPr lang="en-US" altLang="en-US" dirty="0">
                <a:ea typeface="MS PGothic" panose="020B0600070205080204" pitchFamily="34" charset="-128"/>
              </a:rPr>
              <a:t>So far: we have seen algorithms for individual operations</a:t>
            </a:r>
          </a:p>
          <a:p>
            <a:r>
              <a:rPr lang="en-US" altLang="en-US" dirty="0">
                <a:ea typeface="MS PGothic" panose="020B0600070205080204" pitchFamily="34" charset="-128"/>
              </a:rPr>
              <a:t>Alternatives for evaluating an entire expression tree</a:t>
            </a:r>
          </a:p>
          <a:p>
            <a:pPr lvl="1"/>
            <a:r>
              <a:rPr lang="en-US" altLang="en-US" b="1" dirty="0">
                <a:solidFill>
                  <a:srgbClr val="002060"/>
                </a:solidFill>
                <a:ea typeface="MS PGothic" panose="020B0600070205080204" pitchFamily="34" charset="-128"/>
              </a:rPr>
              <a:t>Materialization</a:t>
            </a:r>
            <a:r>
              <a:rPr lang="en-US" altLang="en-US" dirty="0">
                <a:ea typeface="MS PGothic" panose="020B0600070205080204" pitchFamily="34" charset="-128"/>
              </a:rPr>
              <a:t>:  generate results of an expression whose inputs are relations or are already computed, </a:t>
            </a:r>
            <a:r>
              <a:rPr lang="en-US" altLang="en-US" b="1" dirty="0">
                <a:solidFill>
                  <a:srgbClr val="002060"/>
                </a:solidFill>
                <a:ea typeface="MS PGothic" panose="020B0600070205080204" pitchFamily="34" charset="-128"/>
              </a:rPr>
              <a:t>materialize</a:t>
            </a:r>
            <a:r>
              <a:rPr lang="en-US" altLang="en-US" dirty="0">
                <a:solidFill>
                  <a:srgbClr val="002060"/>
                </a:solidFill>
                <a:ea typeface="MS PGothic" panose="020B0600070205080204" pitchFamily="34" charset="-128"/>
              </a:rPr>
              <a:t> </a:t>
            </a:r>
            <a:r>
              <a:rPr lang="en-US" altLang="en-US" dirty="0">
                <a:ea typeface="MS PGothic" panose="020B0600070205080204" pitchFamily="34" charset="-128"/>
              </a:rPr>
              <a:t>(store) it on disk.  Repeat.</a:t>
            </a:r>
          </a:p>
          <a:p>
            <a:pPr lvl="1"/>
            <a:r>
              <a:rPr lang="en-US" altLang="en-US" b="1" dirty="0">
                <a:solidFill>
                  <a:srgbClr val="002060"/>
                </a:solidFill>
                <a:ea typeface="MS PGothic" panose="020B0600070205080204" pitchFamily="34" charset="-128"/>
              </a:rPr>
              <a:t>Pipelining</a:t>
            </a:r>
            <a:r>
              <a:rPr lang="en-US" altLang="en-US" dirty="0">
                <a:ea typeface="MS PGothic" panose="020B0600070205080204" pitchFamily="34" charset="-128"/>
              </a:rPr>
              <a:t>:  pass on tuples to parent operations even as an operation is being executed</a:t>
            </a:r>
          </a:p>
          <a:p>
            <a:r>
              <a:rPr lang="en-US" altLang="en-US" dirty="0">
                <a:ea typeface="MS PGothic" panose="020B0600070205080204" pitchFamily="34" charset="-128"/>
              </a:rPr>
              <a:t>We study above alternatives in more detail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AE2918-A89F-5257-F901-5AFCFC504E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7" name="Picture 1" descr="16x9_grey.jpg">
            <a:extLst>
              <a:ext uri="{FF2B5EF4-FFF2-40B4-BE49-F238E27FC236}">
                <a16:creationId xmlns:a16="http://schemas.microsoft.com/office/drawing/2014/main" id="{60FF01D6-5E54-B5CC-1B59-6CC375A6D9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85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39CC26E-8823-11AA-D963-C3C5FFB1B2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pic>
        <p:nvPicPr>
          <p:cNvPr id="9219" name="Picture 7">
            <a:extLst>
              <a:ext uri="{FF2B5EF4-FFF2-40B4-BE49-F238E27FC236}">
                <a16:creationId xmlns:a16="http://schemas.microsoft.com/office/drawing/2014/main" id="{17AF8279-1680-D77A-2424-D4F8046AE3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0" name="TextBox 8">
            <a:extLst>
              <a:ext uri="{FF2B5EF4-FFF2-40B4-BE49-F238E27FC236}">
                <a16:creationId xmlns:a16="http://schemas.microsoft.com/office/drawing/2014/main" id="{7924D422-89DB-DDC2-8D2C-83CE582EF3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733550"/>
            <a:ext cx="9144000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4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Evaluation</a:t>
            </a:r>
            <a:endParaRPr kumimoji="0" lang="en-US" altLang="en-US" sz="28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2" name="TextBox 9">
            <a:extLst>
              <a:ext uri="{FF2B5EF4-FFF2-40B4-BE49-F238E27FC236}">
                <a16:creationId xmlns:a16="http://schemas.microsoft.com/office/drawing/2014/main" id="{9310FCBE-156A-CAEC-432B-49416BF0EF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695825"/>
            <a:ext cx="6781800" cy="350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defTabSz="91440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057C3CF-FEF9-2D44-911E-86B89DEEE20D}" type="slidenum">
              <a:rPr kumimoji="0" lang="en-US" altLang="en-US" sz="8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</a:rPr>
              <a:pPr marL="0" marR="0" lvl="0" indent="0" defTabSz="914400" eaLnBrk="1" fontAlgn="auto" latinLnBrk="0" hangingPunct="1">
                <a:lnSpc>
                  <a:spcPts val="24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r>
              <a:rPr kumimoji="0" lang="en-US" altLang="en-US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</a:rPr>
              <a:t> </a:t>
            </a:r>
            <a:r>
              <a:rPr kumimoji="0" lang="en-US" altLang="en-US" sz="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</a:rPr>
              <a:t>|</a:t>
            </a:r>
            <a:r>
              <a:rPr kumimoji="0" lang="en-US" altLang="en-US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</a:rPr>
              <a:t> W4111-02024F-9-Module-II(3)-</a:t>
            </a:r>
            <a:r>
              <a:rPr kumimoji="0" lang="en-US" altLang="en-US" sz="800" b="1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</a:rPr>
              <a:t>NoSql</a:t>
            </a:r>
            <a:r>
              <a:rPr kumimoji="0" lang="en-US" altLang="en-US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</a:rPr>
              <a:t>(3)			© Donald F. Ferguson, 2024</a:t>
            </a:r>
            <a:endParaRPr kumimoji="0" lang="en-US" altLang="en-US" sz="800" b="0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2436617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306" name="Rectangle 2">
            <a:extLst>
              <a:ext uri="{FF2B5EF4-FFF2-40B4-BE49-F238E27FC236}">
                <a16:creationId xmlns:a16="http://schemas.microsoft.com/office/drawing/2014/main" id="{B75B16A1-B58F-4CB3-AA24-54C6642B9A6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  <a:ea typeface="MS PGothic" panose="020B0600070205080204" pitchFamily="34" charset="-128"/>
              </a:rPr>
              <a:t>Materialization</a:t>
            </a:r>
          </a:p>
        </p:txBody>
      </p:sp>
      <p:sp>
        <p:nvSpPr>
          <p:cNvPr id="102403" name="Rectangle 3">
            <a:extLst>
              <a:ext uri="{FF2B5EF4-FFF2-40B4-BE49-F238E27FC236}">
                <a16:creationId xmlns:a16="http://schemas.microsoft.com/office/drawing/2014/main" id="{AB83BF51-4205-4CC7-9E7F-33401B9B87AD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775534" y="866825"/>
            <a:ext cx="5466436" cy="1573426"/>
          </a:xfrm>
        </p:spPr>
        <p:txBody>
          <a:bodyPr/>
          <a:lstStyle/>
          <a:p>
            <a:r>
              <a:rPr lang="en-US" altLang="en-US" b="1" dirty="0">
                <a:solidFill>
                  <a:srgbClr val="002060"/>
                </a:solidFill>
                <a:ea typeface="MS PGothic" panose="020B0600070205080204" pitchFamily="34" charset="-128"/>
              </a:rPr>
              <a:t>Materialized evaluation</a:t>
            </a:r>
            <a:r>
              <a:rPr lang="en-US" altLang="en-US" dirty="0">
                <a:ea typeface="MS PGothic" panose="020B0600070205080204" pitchFamily="34" charset="-128"/>
              </a:rPr>
              <a:t>:</a:t>
            </a:r>
            <a:r>
              <a:rPr lang="en-US" altLang="en-US" b="1" dirty="0">
                <a:ea typeface="MS PGothic" panose="020B0600070205080204" pitchFamily="34" charset="-128"/>
              </a:rPr>
              <a:t>  </a:t>
            </a:r>
            <a:r>
              <a:rPr lang="en-US" altLang="en-US" dirty="0">
                <a:ea typeface="MS PGothic" panose="020B0600070205080204" pitchFamily="34" charset="-128"/>
              </a:rPr>
              <a:t>evaluate one operation at a time, starting at the lowest-level.  Use intermediate results materialized into temporary relations to evaluate next-level operations.</a:t>
            </a:r>
          </a:p>
          <a:p>
            <a:r>
              <a:rPr lang="en-US" altLang="en-US" dirty="0">
                <a:ea typeface="MS PGothic" panose="020B0600070205080204" pitchFamily="34" charset="-128"/>
              </a:rPr>
              <a:t>E.g., in figure below, compute and store</a:t>
            </a:r>
            <a:br>
              <a:rPr lang="en-US" altLang="en-US" dirty="0">
                <a:ea typeface="MS PGothic" panose="020B0600070205080204" pitchFamily="34" charset="-128"/>
              </a:rPr>
            </a:br>
            <a:br>
              <a:rPr lang="en-US" altLang="en-US" dirty="0">
                <a:ea typeface="MS PGothic" panose="020B0600070205080204" pitchFamily="34" charset="-128"/>
              </a:rPr>
            </a:br>
            <a:br>
              <a:rPr lang="en-US" altLang="en-US" dirty="0">
                <a:ea typeface="MS PGothic" panose="020B0600070205080204" pitchFamily="34" charset="-128"/>
              </a:rPr>
            </a:br>
            <a:r>
              <a:rPr lang="en-US" altLang="en-US" dirty="0">
                <a:ea typeface="MS PGothic" panose="020B0600070205080204" pitchFamily="34" charset="-128"/>
              </a:rPr>
              <a:t>then compute the store its join with </a:t>
            </a:r>
            <a:r>
              <a:rPr lang="en-US" altLang="en-US" i="1" dirty="0">
                <a:ea typeface="MS PGothic" panose="020B0600070205080204" pitchFamily="34" charset="-128"/>
              </a:rPr>
              <a:t>instructor, </a:t>
            </a:r>
            <a:r>
              <a:rPr lang="en-US" altLang="en-US" dirty="0">
                <a:ea typeface="MS PGothic" panose="020B0600070205080204" pitchFamily="34" charset="-128"/>
              </a:rPr>
              <a:t>and finally compute the projection on </a:t>
            </a:r>
            <a:r>
              <a:rPr lang="en-US" altLang="en-US" i="1" dirty="0">
                <a:ea typeface="MS PGothic" panose="020B0600070205080204" pitchFamily="34" charset="-128"/>
              </a:rPr>
              <a:t>name. </a:t>
            </a:r>
            <a:endParaRPr lang="en-US" altLang="en-US" b="1" i="1" dirty="0">
              <a:ea typeface="MS PGothic" panose="020B0600070205080204" pitchFamily="34" charset="-128"/>
            </a:endParaRPr>
          </a:p>
        </p:txBody>
      </p:sp>
      <p:graphicFrame>
        <p:nvGraphicFramePr>
          <p:cNvPr id="102404" name="Object 2">
            <a:extLst>
              <a:ext uri="{FF2B5EF4-FFF2-40B4-BE49-F238E27FC236}">
                <a16:creationId xmlns:a16="http://schemas.microsoft.com/office/drawing/2014/main" id="{046F3984-63E5-43B3-97DD-A0384B4EA3D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831399" y="1713899"/>
          <a:ext cx="2539604" cy="3631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676400" imgH="241300" progId="">
                  <p:embed/>
                </p:oleObj>
              </mc:Choice>
              <mc:Fallback>
                <p:oleObj name="Equation" r:id="rId3" imgW="1676400" imgH="241300" progId="">
                  <p:embed/>
                  <p:pic>
                    <p:nvPicPr>
                      <p:cNvPr id="102404" name="Object 2">
                        <a:extLst>
                          <a:ext uri="{FF2B5EF4-FFF2-40B4-BE49-F238E27FC236}">
                            <a16:creationId xmlns:a16="http://schemas.microsoft.com/office/drawing/2014/main" id="{046F3984-63E5-43B3-97DD-A0384B4EA3D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31399" y="1713899"/>
                        <a:ext cx="2539604" cy="363141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2405" name="Picture 14">
            <a:extLst>
              <a:ext uri="{FF2B5EF4-FFF2-40B4-BE49-F238E27FC236}">
                <a16:creationId xmlns:a16="http://schemas.microsoft.com/office/drawing/2014/main" id="{B56C90A5-F0AE-475D-8135-EDB0B49580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0367" y="2625356"/>
            <a:ext cx="2130122" cy="15779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338" name="Rectangle 2">
            <a:extLst>
              <a:ext uri="{FF2B5EF4-FFF2-40B4-BE49-F238E27FC236}">
                <a16:creationId xmlns:a16="http://schemas.microsoft.com/office/drawing/2014/main" id="{53B60583-6953-4FCC-ABE5-6B7EE1F2A99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  <a:ea typeface="MS PGothic" panose="020B0600070205080204" pitchFamily="34" charset="-128"/>
              </a:rPr>
              <a:t>Materialization (Cont.)</a:t>
            </a:r>
          </a:p>
        </p:txBody>
      </p:sp>
      <p:sp>
        <p:nvSpPr>
          <p:cNvPr id="104451" name="Rectangle 3">
            <a:extLst>
              <a:ext uri="{FF2B5EF4-FFF2-40B4-BE49-F238E27FC236}">
                <a16:creationId xmlns:a16="http://schemas.microsoft.com/office/drawing/2014/main" id="{2A76FFE1-8C22-447B-8523-476FD7329743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775534" y="866213"/>
            <a:ext cx="5599591" cy="2232154"/>
          </a:xfrm>
        </p:spPr>
        <p:txBody>
          <a:bodyPr/>
          <a:lstStyle/>
          <a:p>
            <a:r>
              <a:rPr lang="en-US" altLang="en-US" dirty="0">
                <a:ea typeface="MS PGothic" panose="020B0600070205080204" pitchFamily="34" charset="-128"/>
              </a:rPr>
              <a:t>Materialized evaluation is always applicable</a:t>
            </a:r>
          </a:p>
          <a:p>
            <a:r>
              <a:rPr lang="en-US" altLang="en-US" dirty="0">
                <a:ea typeface="MS PGothic" panose="020B0600070205080204" pitchFamily="34" charset="-128"/>
              </a:rPr>
              <a:t>Cost of writing results to disk and reading them back can be quite high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Our cost formulas for operations ignore cost of writing results to disk, so</a:t>
            </a:r>
          </a:p>
          <a:p>
            <a:pPr lvl="2"/>
            <a:r>
              <a:rPr lang="en-US" altLang="en-US" dirty="0">
                <a:ea typeface="MS PGothic" panose="020B0600070205080204" pitchFamily="34" charset="-128"/>
              </a:rPr>
              <a:t>Overall cost  =  Sum of costs of individual operations + </a:t>
            </a:r>
            <a:br>
              <a:rPr lang="en-US" altLang="en-US" dirty="0">
                <a:ea typeface="MS PGothic" panose="020B0600070205080204" pitchFamily="34" charset="-128"/>
              </a:rPr>
            </a:br>
            <a:r>
              <a:rPr lang="en-US" altLang="en-US" dirty="0">
                <a:ea typeface="MS PGothic" panose="020B0600070205080204" pitchFamily="34" charset="-128"/>
              </a:rPr>
              <a:t>                         cost of writing intermediate results to disk</a:t>
            </a:r>
          </a:p>
          <a:p>
            <a:r>
              <a:rPr lang="en-US" altLang="en-US" b="1" dirty="0">
                <a:solidFill>
                  <a:srgbClr val="002060"/>
                </a:solidFill>
                <a:ea typeface="MS PGothic" panose="020B0600070205080204" pitchFamily="34" charset="-128"/>
              </a:rPr>
              <a:t>Double buffering</a:t>
            </a:r>
            <a:r>
              <a:rPr lang="en-US" altLang="en-US" dirty="0">
                <a:ea typeface="MS PGothic" panose="020B0600070205080204" pitchFamily="34" charset="-128"/>
              </a:rPr>
              <a:t>: use two output buffers for each operation, when one is full write it to disk while the other is getting filled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Allows overlap of disk writes with computation and reduces execution time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330" name="Rectangle 2050">
            <a:extLst>
              <a:ext uri="{FF2B5EF4-FFF2-40B4-BE49-F238E27FC236}">
                <a16:creationId xmlns:a16="http://schemas.microsoft.com/office/drawing/2014/main" id="{08BE99F7-675F-4CF6-B440-2AF8B1C3756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  <a:ea typeface="MS PGothic" panose="020B0600070205080204" pitchFamily="34" charset="-128"/>
              </a:rPr>
              <a:t>Pipelining</a:t>
            </a:r>
          </a:p>
        </p:txBody>
      </p:sp>
      <p:sp>
        <p:nvSpPr>
          <p:cNvPr id="106499" name="Rectangle 2051">
            <a:extLst>
              <a:ext uri="{FF2B5EF4-FFF2-40B4-BE49-F238E27FC236}">
                <a16:creationId xmlns:a16="http://schemas.microsoft.com/office/drawing/2014/main" id="{96D60249-A125-4E6A-AC6B-5F3808DCAF49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782192" y="889165"/>
            <a:ext cx="5700166" cy="3008193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b="1" dirty="0">
                <a:solidFill>
                  <a:srgbClr val="002060"/>
                </a:solidFill>
                <a:ea typeface="MS PGothic" panose="020B0600070205080204" pitchFamily="34" charset="-128"/>
              </a:rPr>
              <a:t>Pipelined evaluation</a:t>
            </a:r>
            <a:r>
              <a:rPr lang="en-US" altLang="en-US" dirty="0">
                <a:ea typeface="MS PGothic" panose="020B0600070205080204" pitchFamily="34" charset="-128"/>
              </a:rPr>
              <a:t>:  evaluate several operations simultaneously, passing the results of one operation on to the next.</a:t>
            </a:r>
          </a:p>
          <a:p>
            <a:pPr>
              <a:lnSpc>
                <a:spcPct val="90000"/>
              </a:lnSpc>
            </a:pPr>
            <a:r>
              <a:rPr lang="en-US" altLang="en-US" dirty="0">
                <a:ea typeface="MS PGothic" panose="020B0600070205080204" pitchFamily="34" charset="-128"/>
              </a:rPr>
              <a:t>E.g., in previous expression tree, don</a:t>
            </a:r>
            <a:r>
              <a:rPr lang="ja-JP" altLang="en-US" dirty="0">
                <a:ea typeface="MS PGothic" panose="020B0600070205080204" pitchFamily="34" charset="-128"/>
              </a:rPr>
              <a:t>’</a:t>
            </a:r>
            <a:r>
              <a:rPr lang="en-US" altLang="ja-JP" dirty="0">
                <a:ea typeface="MS PGothic" panose="020B0600070205080204" pitchFamily="34" charset="-128"/>
              </a:rPr>
              <a:t>t store result of</a:t>
            </a:r>
            <a:br>
              <a:rPr lang="en-US" altLang="ja-JP" dirty="0">
                <a:ea typeface="MS PGothic" panose="020B0600070205080204" pitchFamily="34" charset="-128"/>
              </a:rPr>
            </a:br>
            <a:br>
              <a:rPr lang="en-US" altLang="ja-JP" dirty="0">
                <a:ea typeface="MS PGothic" panose="020B0600070205080204" pitchFamily="34" charset="-128"/>
              </a:rPr>
            </a:br>
            <a:r>
              <a:rPr lang="en-US" altLang="ja-JP" dirty="0">
                <a:ea typeface="MS PGothic" panose="020B0600070205080204" pitchFamily="34" charset="-128"/>
              </a:rPr>
              <a:t> </a:t>
            </a:r>
          </a:p>
          <a:p>
            <a:pPr lvl="1">
              <a:lnSpc>
                <a:spcPct val="90000"/>
              </a:lnSpc>
            </a:pPr>
            <a:r>
              <a:rPr lang="en-US" altLang="en-US" dirty="0">
                <a:ea typeface="MS PGothic" panose="020B0600070205080204" pitchFamily="34" charset="-128"/>
              </a:rPr>
              <a:t>instead, pass tuples directly to the join..  Similarly, don</a:t>
            </a:r>
            <a:r>
              <a:rPr lang="ja-JP" altLang="en-US" dirty="0">
                <a:ea typeface="MS PGothic" panose="020B0600070205080204" pitchFamily="34" charset="-128"/>
              </a:rPr>
              <a:t>’</a:t>
            </a:r>
            <a:r>
              <a:rPr lang="en-US" altLang="ja-JP" dirty="0">
                <a:ea typeface="MS PGothic" panose="020B0600070205080204" pitchFamily="34" charset="-128"/>
              </a:rPr>
              <a:t>t store result of join, pass tuples directly to projection. </a:t>
            </a:r>
          </a:p>
          <a:p>
            <a:pPr>
              <a:lnSpc>
                <a:spcPct val="90000"/>
              </a:lnSpc>
            </a:pPr>
            <a:r>
              <a:rPr lang="en-US" altLang="en-US" dirty="0">
                <a:ea typeface="MS PGothic" panose="020B0600070205080204" pitchFamily="34" charset="-128"/>
              </a:rPr>
              <a:t>Much cheaper than materialization: no need to store a temporary relation to disk.</a:t>
            </a:r>
          </a:p>
          <a:p>
            <a:pPr>
              <a:lnSpc>
                <a:spcPct val="90000"/>
              </a:lnSpc>
            </a:pPr>
            <a:r>
              <a:rPr lang="en-US" altLang="en-US" dirty="0">
                <a:ea typeface="MS PGothic" panose="020B0600070205080204" pitchFamily="34" charset="-128"/>
              </a:rPr>
              <a:t>Pipelining may not always be possible – e.g., sort, hash-join. </a:t>
            </a:r>
          </a:p>
          <a:p>
            <a:pPr>
              <a:lnSpc>
                <a:spcPct val="90000"/>
              </a:lnSpc>
            </a:pPr>
            <a:r>
              <a:rPr lang="en-US" altLang="en-US" dirty="0">
                <a:ea typeface="MS PGothic" panose="020B0600070205080204" pitchFamily="34" charset="-128"/>
              </a:rPr>
              <a:t>For pipelining to be effective, use evaluation algorithms that generate output tuples even as tuples are received for inputs to the operation. </a:t>
            </a:r>
          </a:p>
          <a:p>
            <a:pPr>
              <a:lnSpc>
                <a:spcPct val="90000"/>
              </a:lnSpc>
            </a:pPr>
            <a:r>
              <a:rPr lang="en-US" altLang="en-US" dirty="0">
                <a:ea typeface="MS PGothic" panose="020B0600070205080204" pitchFamily="34" charset="-128"/>
              </a:rPr>
              <a:t>Pipelines can be executed in two ways:  </a:t>
            </a:r>
            <a:r>
              <a:rPr lang="en-US" altLang="en-US" b="1" dirty="0">
                <a:solidFill>
                  <a:srgbClr val="002060"/>
                </a:solidFill>
                <a:ea typeface="MS PGothic" panose="020B0600070205080204" pitchFamily="34" charset="-128"/>
              </a:rPr>
              <a:t>demand driven</a:t>
            </a:r>
            <a:r>
              <a:rPr lang="en-US" altLang="en-US" dirty="0">
                <a:solidFill>
                  <a:srgbClr val="002060"/>
                </a:solidFill>
                <a:ea typeface="MS PGothic" panose="020B0600070205080204" pitchFamily="34" charset="-128"/>
              </a:rPr>
              <a:t> </a:t>
            </a:r>
            <a:r>
              <a:rPr lang="en-US" altLang="en-US" dirty="0">
                <a:ea typeface="MS PGothic" panose="020B0600070205080204" pitchFamily="34" charset="-128"/>
              </a:rPr>
              <a:t>and </a:t>
            </a:r>
            <a:r>
              <a:rPr lang="en-US" altLang="en-US" b="1" dirty="0">
                <a:solidFill>
                  <a:srgbClr val="002060"/>
                </a:solidFill>
                <a:ea typeface="MS PGothic" panose="020B0600070205080204" pitchFamily="34" charset="-128"/>
              </a:rPr>
              <a:t>producer driven</a:t>
            </a:r>
            <a:r>
              <a:rPr lang="en-US" altLang="en-US" dirty="0">
                <a:solidFill>
                  <a:srgbClr val="002060"/>
                </a:solidFill>
                <a:ea typeface="MS PGothic" panose="020B0600070205080204" pitchFamily="34" charset="-128"/>
              </a:rPr>
              <a:t> </a:t>
            </a:r>
          </a:p>
        </p:txBody>
      </p:sp>
      <p:graphicFrame>
        <p:nvGraphicFramePr>
          <p:cNvPr id="106500" name="Object 5">
            <a:extLst>
              <a:ext uri="{FF2B5EF4-FFF2-40B4-BE49-F238E27FC236}">
                <a16:creationId xmlns:a16="http://schemas.microsoft.com/office/drawing/2014/main" id="{4F0A48FF-087B-401A-A1C0-B05A20AB048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936803" y="1502802"/>
          <a:ext cx="2539604" cy="3631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676400" imgH="241300" progId="">
                  <p:embed/>
                </p:oleObj>
              </mc:Choice>
              <mc:Fallback>
                <p:oleObj name="Equation" r:id="rId3" imgW="1676400" imgH="241300" progId="">
                  <p:embed/>
                  <p:pic>
                    <p:nvPicPr>
                      <p:cNvPr id="106500" name="Object 5">
                        <a:extLst>
                          <a:ext uri="{FF2B5EF4-FFF2-40B4-BE49-F238E27FC236}">
                            <a16:creationId xmlns:a16="http://schemas.microsoft.com/office/drawing/2014/main" id="{4F0A48FF-087B-401A-A1C0-B05A20AB048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36803" y="1502802"/>
                        <a:ext cx="2539604" cy="363141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62" name="Rectangle 2">
            <a:extLst>
              <a:ext uri="{FF2B5EF4-FFF2-40B4-BE49-F238E27FC236}">
                <a16:creationId xmlns:a16="http://schemas.microsoft.com/office/drawing/2014/main" id="{3D969869-47E9-4D95-B1BC-52547E73B00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  <a:ea typeface="MS PGothic" panose="020B0600070205080204" pitchFamily="34" charset="-128"/>
              </a:rPr>
              <a:t>Pipelining (Cont.)</a:t>
            </a:r>
          </a:p>
        </p:txBody>
      </p:sp>
      <p:sp>
        <p:nvSpPr>
          <p:cNvPr id="108547" name="Rectangle 3">
            <a:extLst>
              <a:ext uri="{FF2B5EF4-FFF2-40B4-BE49-F238E27FC236}">
                <a16:creationId xmlns:a16="http://schemas.microsoft.com/office/drawing/2014/main" id="{0F65DC46-5F18-44FC-BC85-911914755D03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775534" y="865773"/>
            <a:ext cx="5652857" cy="3721064"/>
          </a:xfrm>
        </p:spPr>
        <p:txBody>
          <a:bodyPr/>
          <a:lstStyle/>
          <a:p>
            <a:r>
              <a:rPr lang="en-US" altLang="en-US" dirty="0">
                <a:ea typeface="MS PGothic" panose="020B0600070205080204" pitchFamily="34" charset="-128"/>
              </a:rPr>
              <a:t>In </a:t>
            </a:r>
            <a:r>
              <a:rPr lang="en-US" altLang="en-US" b="1" dirty="0">
                <a:solidFill>
                  <a:srgbClr val="002060"/>
                </a:solidFill>
                <a:ea typeface="MS PGothic" panose="020B0600070205080204" pitchFamily="34" charset="-128"/>
              </a:rPr>
              <a:t>demand driven</a:t>
            </a:r>
            <a:r>
              <a:rPr lang="en-US" altLang="en-US" dirty="0">
                <a:solidFill>
                  <a:srgbClr val="002060"/>
                </a:solidFill>
                <a:ea typeface="MS PGothic" panose="020B0600070205080204" pitchFamily="34" charset="-128"/>
              </a:rPr>
              <a:t> </a:t>
            </a:r>
            <a:r>
              <a:rPr lang="en-US" altLang="en-US" dirty="0">
                <a:ea typeface="MS PGothic" panose="020B0600070205080204" pitchFamily="34" charset="-128"/>
              </a:rPr>
              <a:t>or </a:t>
            </a:r>
            <a:r>
              <a:rPr lang="en-US" altLang="en-US" b="1" dirty="0">
                <a:solidFill>
                  <a:srgbClr val="002060"/>
                </a:solidFill>
                <a:ea typeface="MS PGothic" panose="020B0600070205080204" pitchFamily="34" charset="-128"/>
              </a:rPr>
              <a:t>lazy</a:t>
            </a:r>
            <a:r>
              <a:rPr lang="en-US" altLang="en-US" b="1" dirty="0">
                <a:ea typeface="MS PGothic" panose="020B0600070205080204" pitchFamily="34" charset="-128"/>
              </a:rPr>
              <a:t> </a:t>
            </a:r>
            <a:r>
              <a:rPr lang="en-US" altLang="en-US" dirty="0">
                <a:ea typeface="MS PGothic" panose="020B0600070205080204" pitchFamily="34" charset="-128"/>
              </a:rPr>
              <a:t>evaluation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system repeatedly requests next tuple  from top level operation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Each operation requests  next tuple from children operations as required, in order to output its next tuple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In between calls, operation has to maintain </a:t>
            </a:r>
            <a:r>
              <a:rPr lang="ja-JP" altLang="en-US" dirty="0">
                <a:ea typeface="MS PGothic" panose="020B0600070205080204" pitchFamily="34" charset="-128"/>
              </a:rPr>
              <a:t>“</a:t>
            </a:r>
            <a:r>
              <a:rPr lang="en-US" altLang="ja-JP" b="1" dirty="0">
                <a:solidFill>
                  <a:srgbClr val="002060"/>
                </a:solidFill>
                <a:ea typeface="MS PGothic" panose="020B0600070205080204" pitchFamily="34" charset="-128"/>
              </a:rPr>
              <a:t>state</a:t>
            </a:r>
            <a:r>
              <a:rPr lang="ja-JP" altLang="en-US" dirty="0">
                <a:ea typeface="MS PGothic" panose="020B0600070205080204" pitchFamily="34" charset="-128"/>
              </a:rPr>
              <a:t>”</a:t>
            </a:r>
            <a:r>
              <a:rPr lang="en-US" altLang="ja-JP" dirty="0">
                <a:ea typeface="MS PGothic" panose="020B0600070205080204" pitchFamily="34" charset="-128"/>
              </a:rPr>
              <a:t> so it knows what to return next</a:t>
            </a:r>
          </a:p>
          <a:p>
            <a:r>
              <a:rPr lang="en-US" altLang="en-US" dirty="0">
                <a:ea typeface="MS PGothic" panose="020B0600070205080204" pitchFamily="34" charset="-128"/>
              </a:rPr>
              <a:t>In </a:t>
            </a:r>
            <a:r>
              <a:rPr lang="en-US" altLang="en-US" b="1" dirty="0">
                <a:solidFill>
                  <a:srgbClr val="002060"/>
                </a:solidFill>
                <a:ea typeface="MS PGothic" panose="020B0600070205080204" pitchFamily="34" charset="-128"/>
              </a:rPr>
              <a:t>producer-driven</a:t>
            </a:r>
            <a:r>
              <a:rPr lang="en-US" altLang="en-US" dirty="0">
                <a:ea typeface="MS PGothic" panose="020B0600070205080204" pitchFamily="34" charset="-128"/>
              </a:rPr>
              <a:t> or </a:t>
            </a:r>
            <a:r>
              <a:rPr lang="en-US" altLang="en-US" b="1" dirty="0">
                <a:solidFill>
                  <a:srgbClr val="002060"/>
                </a:solidFill>
                <a:ea typeface="MS PGothic" panose="020B0600070205080204" pitchFamily="34" charset="-128"/>
              </a:rPr>
              <a:t>eager</a:t>
            </a:r>
            <a:r>
              <a:rPr lang="en-US" altLang="en-US" dirty="0">
                <a:ea typeface="MS PGothic" panose="020B0600070205080204" pitchFamily="34" charset="-128"/>
              </a:rPr>
              <a:t> pipelining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Operators produce tuples eagerly and pass them up to their parents</a:t>
            </a:r>
          </a:p>
          <a:p>
            <a:pPr lvl="2"/>
            <a:r>
              <a:rPr lang="en-US" altLang="en-US" dirty="0">
                <a:ea typeface="MS PGothic" panose="020B0600070205080204" pitchFamily="34" charset="-128"/>
              </a:rPr>
              <a:t>Buffer maintained between operators, child puts tuples in buffer, parent removes tuples from buffer</a:t>
            </a:r>
          </a:p>
          <a:p>
            <a:pPr lvl="2"/>
            <a:r>
              <a:rPr lang="en-US" altLang="en-US" dirty="0">
                <a:ea typeface="MS PGothic" panose="020B0600070205080204" pitchFamily="34" charset="-128"/>
              </a:rPr>
              <a:t>if buffer is full, child waits till there is space in the buffer, and then generates more tuples</a:t>
            </a:r>
          </a:p>
          <a:p>
            <a:pPr lvl="1"/>
            <a:r>
              <a:rPr lang="en-US" altLang="en-US" dirty="0">
                <a:ea typeface="MS PGothic" panose="020B0600070205080204" pitchFamily="34" charset="-128"/>
              </a:rPr>
              <a:t>System schedules operations that have space in output buffer and can process more input tuples</a:t>
            </a:r>
          </a:p>
          <a:p>
            <a:r>
              <a:rPr lang="en-US" altLang="en-US" dirty="0">
                <a:ea typeface="MS PGothic" panose="020B0600070205080204" pitchFamily="34" charset="-128"/>
              </a:rPr>
              <a:t>Alternative name: </a:t>
            </a:r>
            <a:r>
              <a:rPr lang="en-US" altLang="en-US" b="1" dirty="0">
                <a:solidFill>
                  <a:srgbClr val="002060"/>
                </a:solidFill>
                <a:ea typeface="MS PGothic" panose="020B0600070205080204" pitchFamily="34" charset="-128"/>
              </a:rPr>
              <a:t>pull</a:t>
            </a:r>
            <a:r>
              <a:rPr lang="en-US" altLang="en-US" dirty="0">
                <a:ea typeface="MS PGothic" panose="020B0600070205080204" pitchFamily="34" charset="-128"/>
              </a:rPr>
              <a:t> and </a:t>
            </a:r>
            <a:r>
              <a:rPr lang="en-US" altLang="en-US" b="1" dirty="0">
                <a:solidFill>
                  <a:srgbClr val="002060"/>
                </a:solidFill>
                <a:ea typeface="MS PGothic" panose="020B0600070205080204" pitchFamily="34" charset="-128"/>
              </a:rPr>
              <a:t>push</a:t>
            </a:r>
            <a:r>
              <a:rPr lang="en-US" altLang="en-US" dirty="0">
                <a:ea typeface="MS PGothic" panose="020B0600070205080204" pitchFamily="34" charset="-128"/>
              </a:rPr>
              <a:t> models of pipelining</a:t>
            </a:r>
          </a:p>
          <a:p>
            <a:pPr>
              <a:buFont typeface="Monotype Sorts" pitchFamily="-65" charset="2"/>
              <a:buNone/>
            </a:pPr>
            <a:endParaRPr lang="en-US" altLang="en-US" dirty="0">
              <a:ea typeface="MS PGothic" panose="020B0600070205080204" pitchFamily="34" charset="-128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386" name="Rectangle 2">
            <a:extLst>
              <a:ext uri="{FF2B5EF4-FFF2-40B4-BE49-F238E27FC236}">
                <a16:creationId xmlns:a16="http://schemas.microsoft.com/office/drawing/2014/main" id="{3EF99701-7A8B-4FEC-B522-3B9840E1BF3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  <a:ea typeface="MS PGothic" panose="020B0600070205080204" pitchFamily="34" charset="-128"/>
              </a:rPr>
              <a:t>Pipelining (Cont.)</a:t>
            </a:r>
          </a:p>
        </p:txBody>
      </p:sp>
      <p:sp>
        <p:nvSpPr>
          <p:cNvPr id="110595" name="Rectangle 3">
            <a:extLst>
              <a:ext uri="{FF2B5EF4-FFF2-40B4-BE49-F238E27FC236}">
                <a16:creationId xmlns:a16="http://schemas.microsoft.com/office/drawing/2014/main" id="{6F533134-555E-43F5-B79B-23B670FAF34D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779190" y="886798"/>
            <a:ext cx="5609252" cy="3233786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>
                <a:ea typeface="MS PGothic" panose="020B0600070205080204" pitchFamily="34" charset="-128"/>
              </a:rPr>
              <a:t>Implementation of demand-driven pipelining</a:t>
            </a:r>
          </a:p>
          <a:p>
            <a:pPr lvl="1">
              <a:lnSpc>
                <a:spcPct val="90000"/>
              </a:lnSpc>
            </a:pPr>
            <a:r>
              <a:rPr lang="en-US" altLang="en-US" dirty="0">
                <a:ea typeface="MS PGothic" panose="020B0600070205080204" pitchFamily="34" charset="-128"/>
              </a:rPr>
              <a:t>Each operation is implemented as an </a:t>
            </a:r>
            <a:r>
              <a:rPr lang="en-US" altLang="en-US" b="1" dirty="0">
                <a:solidFill>
                  <a:srgbClr val="002060"/>
                </a:solidFill>
                <a:ea typeface="MS PGothic" panose="020B0600070205080204" pitchFamily="34" charset="-128"/>
              </a:rPr>
              <a:t>iterator</a:t>
            </a:r>
            <a:r>
              <a:rPr lang="en-US" altLang="en-US" dirty="0">
                <a:ea typeface="MS PGothic" panose="020B0600070205080204" pitchFamily="34" charset="-128"/>
              </a:rPr>
              <a:t> implementing the following operations</a:t>
            </a:r>
          </a:p>
          <a:p>
            <a:pPr lvl="2">
              <a:lnSpc>
                <a:spcPct val="90000"/>
              </a:lnSpc>
            </a:pPr>
            <a:r>
              <a:rPr lang="en-US" altLang="en-US" b="1" dirty="0">
                <a:ea typeface="MS PGothic" panose="020B0600070205080204" pitchFamily="34" charset="-128"/>
              </a:rPr>
              <a:t>open()</a:t>
            </a:r>
          </a:p>
          <a:p>
            <a:pPr lvl="3">
              <a:lnSpc>
                <a:spcPct val="90000"/>
              </a:lnSpc>
            </a:pPr>
            <a:r>
              <a:rPr lang="en-US" altLang="en-US" dirty="0">
                <a:ea typeface="MS PGothic" panose="020B0600070205080204" pitchFamily="34" charset="-128"/>
              </a:rPr>
              <a:t>E.g., file scan: initialize file scan</a:t>
            </a:r>
          </a:p>
          <a:p>
            <a:pPr lvl="4">
              <a:lnSpc>
                <a:spcPct val="90000"/>
              </a:lnSpc>
            </a:pPr>
            <a:r>
              <a:rPr lang="en-US" altLang="en-US" dirty="0">
                <a:ea typeface="MS PGothic" panose="020B0600070205080204" pitchFamily="34" charset="-128"/>
              </a:rPr>
              <a:t> state: pointer to beginning of file</a:t>
            </a:r>
          </a:p>
          <a:p>
            <a:pPr lvl="3">
              <a:lnSpc>
                <a:spcPct val="90000"/>
              </a:lnSpc>
            </a:pPr>
            <a:r>
              <a:rPr lang="en-US" altLang="en-US" dirty="0">
                <a:ea typeface="MS PGothic" panose="020B0600070205080204" pitchFamily="34" charset="-128"/>
              </a:rPr>
              <a:t>E.g., merge join: sort relations;</a:t>
            </a:r>
          </a:p>
          <a:p>
            <a:pPr lvl="4">
              <a:lnSpc>
                <a:spcPct val="90000"/>
              </a:lnSpc>
            </a:pPr>
            <a:r>
              <a:rPr lang="en-US" altLang="en-US" dirty="0">
                <a:ea typeface="MS PGothic" panose="020B0600070205080204" pitchFamily="34" charset="-128"/>
              </a:rPr>
              <a:t> state: pointers to beginning of sorted relations</a:t>
            </a:r>
          </a:p>
          <a:p>
            <a:pPr lvl="2">
              <a:lnSpc>
                <a:spcPct val="90000"/>
              </a:lnSpc>
            </a:pPr>
            <a:r>
              <a:rPr lang="en-US" altLang="en-US" dirty="0">
                <a:ea typeface="MS PGothic" panose="020B0600070205080204" pitchFamily="34" charset="-128"/>
              </a:rPr>
              <a:t> </a:t>
            </a:r>
            <a:r>
              <a:rPr lang="en-US" altLang="en-US" b="1" dirty="0">
                <a:ea typeface="MS PGothic" panose="020B0600070205080204" pitchFamily="34" charset="-128"/>
              </a:rPr>
              <a:t>next()</a:t>
            </a:r>
          </a:p>
          <a:p>
            <a:pPr lvl="3">
              <a:lnSpc>
                <a:spcPct val="90000"/>
              </a:lnSpc>
            </a:pPr>
            <a:r>
              <a:rPr lang="en-US" altLang="en-US" dirty="0">
                <a:ea typeface="MS PGothic" panose="020B0600070205080204" pitchFamily="34" charset="-128"/>
              </a:rPr>
              <a:t>E.g., for file scan: Output next tuple, and advance and store file pointer</a:t>
            </a:r>
          </a:p>
          <a:p>
            <a:pPr lvl="3">
              <a:lnSpc>
                <a:spcPct val="90000"/>
              </a:lnSpc>
            </a:pPr>
            <a:r>
              <a:rPr lang="en-US" altLang="en-US" dirty="0">
                <a:ea typeface="MS PGothic" panose="020B0600070205080204" pitchFamily="34" charset="-128"/>
              </a:rPr>
              <a:t>E.g., for merge join:  continue with merge from earlier state till next output tuple is found.  Save pointers as iterator state.</a:t>
            </a:r>
          </a:p>
          <a:p>
            <a:pPr lvl="2">
              <a:lnSpc>
                <a:spcPct val="90000"/>
              </a:lnSpc>
            </a:pPr>
            <a:r>
              <a:rPr lang="en-US" altLang="en-US" b="1" dirty="0">
                <a:ea typeface="MS PGothic" panose="020B0600070205080204" pitchFamily="34" charset="-128"/>
              </a:rPr>
              <a:t>close()</a:t>
            </a:r>
          </a:p>
          <a:p>
            <a:pPr>
              <a:lnSpc>
                <a:spcPct val="90000"/>
              </a:lnSpc>
            </a:pPr>
            <a:endParaRPr lang="en-US" altLang="en-US" dirty="0">
              <a:ea typeface="MS PGothic" panose="020B0600070205080204" pitchFamily="34" charset="-128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123377-6738-F7A3-1DB6-B5AA21CA3D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7" name="Picture 1" descr="16x9_grey.jpg">
            <a:extLst>
              <a:ext uri="{FF2B5EF4-FFF2-40B4-BE49-F238E27FC236}">
                <a16:creationId xmlns:a16="http://schemas.microsoft.com/office/drawing/2014/main" id="{A53100DA-9460-E20D-D216-2B60D8BBA0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85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27E28D1-C2A3-C10A-6F73-3922B52565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pic>
        <p:nvPicPr>
          <p:cNvPr id="9219" name="Picture 7">
            <a:extLst>
              <a:ext uri="{FF2B5EF4-FFF2-40B4-BE49-F238E27FC236}">
                <a16:creationId xmlns:a16="http://schemas.microsoft.com/office/drawing/2014/main" id="{AF563DF7-47C4-60B5-74B6-42E9F8BFCE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0" name="TextBox 8">
            <a:extLst>
              <a:ext uri="{FF2B5EF4-FFF2-40B4-BE49-F238E27FC236}">
                <a16:creationId xmlns:a16="http://schemas.microsoft.com/office/drawing/2014/main" id="{FCDEDA25-CC90-A34B-D588-82265D7D0D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733550"/>
            <a:ext cx="9144000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4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Reminder</a:t>
            </a:r>
            <a:endParaRPr kumimoji="0" lang="en-US" altLang="en-US" sz="28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2" name="TextBox 9">
            <a:extLst>
              <a:ext uri="{FF2B5EF4-FFF2-40B4-BE49-F238E27FC236}">
                <a16:creationId xmlns:a16="http://schemas.microsoft.com/office/drawing/2014/main" id="{440CA7A6-BE87-5CDA-59D4-AB67D35FD1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695825"/>
            <a:ext cx="6781800" cy="350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defTabSz="91440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057C3CF-FEF9-2D44-911E-86B89DEEE20D}" type="slidenum">
              <a:rPr kumimoji="0" lang="en-US" altLang="en-US" sz="8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</a:rPr>
              <a:pPr marL="0" marR="0" lvl="0" indent="0" defTabSz="914400" eaLnBrk="1" fontAlgn="auto" latinLnBrk="0" hangingPunct="1">
                <a:lnSpc>
                  <a:spcPts val="24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r>
              <a:rPr kumimoji="0" lang="en-US" altLang="en-US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</a:rPr>
              <a:t> </a:t>
            </a:r>
            <a:r>
              <a:rPr kumimoji="0" lang="en-US" altLang="en-US" sz="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</a:rPr>
              <a:t>|</a:t>
            </a:r>
            <a:r>
              <a:rPr kumimoji="0" lang="en-US" altLang="en-US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</a:rPr>
              <a:t> W4111-02024F-9-Module-II(3)-</a:t>
            </a:r>
            <a:r>
              <a:rPr kumimoji="0" lang="en-US" altLang="en-US" sz="800" b="1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</a:rPr>
              <a:t>NoSql</a:t>
            </a:r>
            <a:r>
              <a:rPr kumimoji="0" lang="en-US" altLang="en-US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</a:rPr>
              <a:t>(3)			© Donald F. Ferguson, 2024</a:t>
            </a:r>
            <a:endParaRPr kumimoji="0" lang="en-US" altLang="en-US" sz="800" b="0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7903092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F3D4A0-591D-50AB-6582-3D7328EBE2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Picture 11" descr="16x9_BG-08.jpg">
            <a:extLst>
              <a:ext uri="{FF2B5EF4-FFF2-40B4-BE49-F238E27FC236}">
                <a16:creationId xmlns:a16="http://schemas.microsoft.com/office/drawing/2014/main" id="{CF264256-EF8E-D7A6-F43A-14B78A370D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3FA7629-6471-9FAE-CDFE-F5D3038F26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pic>
        <p:nvPicPr>
          <p:cNvPr id="10243" name="Picture 7">
            <a:extLst>
              <a:ext uri="{FF2B5EF4-FFF2-40B4-BE49-F238E27FC236}">
                <a16:creationId xmlns:a16="http://schemas.microsoft.com/office/drawing/2014/main" id="{0CB4DA95-3D4B-32B9-DF50-04E52EFB33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8">
            <a:extLst>
              <a:ext uri="{FF2B5EF4-FFF2-40B4-BE49-F238E27FC236}">
                <a16:creationId xmlns:a16="http://schemas.microsoft.com/office/drawing/2014/main" id="{6DBBBCB0-F43E-AA9E-A9C3-C736DEA918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733550"/>
            <a:ext cx="9144000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40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HW3 and HW4,</a:t>
            </a:r>
            <a:br>
              <a:rPr kumimoji="0" lang="en-US" altLang="en-US" sz="40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</a:br>
            <a:r>
              <a:rPr kumimoji="0" lang="en-US" altLang="en-US" sz="40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“The Project” Discussion</a:t>
            </a: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CA8D92CF-E622-AF95-C0B6-114BD6E9A3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695825"/>
            <a:ext cx="6781800" cy="350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057C3CF-FEF9-2D44-911E-86B89DEEE20D}" type="slidenum">
              <a:rPr kumimoji="0" lang="en-US" altLang="en-US" sz="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pPr marL="0" marR="0" lvl="0" indent="0" algn="l" defTabSz="457200" rtl="0" eaLnBrk="1" fontAlgn="base" latinLnBrk="0" hangingPunct="1">
                <a:lnSpc>
                  <a:spcPts val="24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70</a:t>
            </a:fld>
            <a:r>
              <a:rPr kumimoji="0" lang="en-US" alt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</a:t>
            </a:r>
            <a:r>
              <a:rPr kumimoji="0" lang="en-US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|</a:t>
            </a:r>
            <a:r>
              <a:rPr kumimoji="0" lang="en-US" alt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 W4111-02024F-9-Module-II(3)-</a:t>
            </a:r>
            <a:r>
              <a:rPr kumimoji="0" lang="en-US" altLang="en-US" sz="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NoSql</a:t>
            </a:r>
            <a:r>
              <a:rPr kumimoji="0" lang="en-US" alt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(3)				© Donald F. Ferguson, 2024</a:t>
            </a:r>
            <a:endParaRPr kumimoji="0" lang="en-US" altLang="en-US" sz="8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3327022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615A70-DBD7-BE00-DD22-CB23429D42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7" name="Picture 1" descr="16x9_grey.jpg">
            <a:extLst>
              <a:ext uri="{FF2B5EF4-FFF2-40B4-BE49-F238E27FC236}">
                <a16:creationId xmlns:a16="http://schemas.microsoft.com/office/drawing/2014/main" id="{EA75A8A8-A45C-FF91-228F-F026E8F4EE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85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53A2A02-7E32-52A9-3639-8B791D89B2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pic>
        <p:nvPicPr>
          <p:cNvPr id="9219" name="Picture 7">
            <a:extLst>
              <a:ext uri="{FF2B5EF4-FFF2-40B4-BE49-F238E27FC236}">
                <a16:creationId xmlns:a16="http://schemas.microsoft.com/office/drawing/2014/main" id="{D7B73794-470A-47ED-41CB-F9A86CAD72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0" name="TextBox 8">
            <a:extLst>
              <a:ext uri="{FF2B5EF4-FFF2-40B4-BE49-F238E27FC236}">
                <a16:creationId xmlns:a16="http://schemas.microsoft.com/office/drawing/2014/main" id="{415CF499-EB79-31A6-41C8-9B040B7BA8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733550"/>
            <a:ext cx="9144000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4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Overview</a:t>
            </a:r>
            <a:endParaRPr kumimoji="0" lang="en-US" altLang="en-US" sz="28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2" name="TextBox 9">
            <a:extLst>
              <a:ext uri="{FF2B5EF4-FFF2-40B4-BE49-F238E27FC236}">
                <a16:creationId xmlns:a16="http://schemas.microsoft.com/office/drawing/2014/main" id="{B625E415-D216-C186-FA39-50C0D12F77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695825"/>
            <a:ext cx="6781800" cy="350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defTabSz="91440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057C3CF-FEF9-2D44-911E-86B89DEEE20D}" type="slidenum">
              <a:rPr kumimoji="0" lang="en-US" altLang="en-US" sz="8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</a:rPr>
              <a:pPr marL="0" marR="0" lvl="0" indent="0" defTabSz="914400" eaLnBrk="1" fontAlgn="auto" latinLnBrk="0" hangingPunct="1">
                <a:lnSpc>
                  <a:spcPts val="24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71</a:t>
            </a:fld>
            <a:r>
              <a:rPr kumimoji="0" lang="en-US" altLang="en-US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</a:rPr>
              <a:t> </a:t>
            </a:r>
            <a:r>
              <a:rPr kumimoji="0" lang="en-US" altLang="en-US" sz="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</a:rPr>
              <a:t>|</a:t>
            </a:r>
            <a:r>
              <a:rPr kumimoji="0" lang="en-US" altLang="en-US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</a:rPr>
              <a:t> W4111-02024F-9-Module-II(3)-</a:t>
            </a:r>
            <a:r>
              <a:rPr kumimoji="0" lang="en-US" altLang="en-US" sz="800" b="1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</a:rPr>
              <a:t>NoSql</a:t>
            </a:r>
            <a:r>
              <a:rPr kumimoji="0" lang="en-US" altLang="en-US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</a:rPr>
              <a:t>(3)			© Donald F. Ferguson, 2024</a:t>
            </a:r>
            <a:endParaRPr kumimoji="0" lang="en-US" altLang="en-US" sz="800" b="0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1483391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5508E83-A99E-ED39-F8CA-F297340E2E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Vision</a:t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E2E608-4012-884F-55FC-C7B359045B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524520"/>
            <a:ext cx="6677584" cy="4094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65135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FF4C592-1BE5-CDC0-7136-C3D73C839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D1BAB3-1019-4F97-A971-E5FCE9B302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590550"/>
            <a:ext cx="6629400" cy="3891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74417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E04570-AF37-B0BB-965F-00ABC4C3E2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E7C7E95-5EFA-75CC-BEE6-370E6E1714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FC8D8E-F29E-F624-461E-BCD879BDA0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590550"/>
            <a:ext cx="6629400" cy="3891559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A69BA99-0D76-7B38-42F6-E7BA343C7539}"/>
              </a:ext>
            </a:extLst>
          </p:cNvPr>
          <p:cNvSpPr/>
          <p:nvPr/>
        </p:nvSpPr>
        <p:spPr>
          <a:xfrm>
            <a:off x="381000" y="666750"/>
            <a:ext cx="8077200" cy="3733800"/>
          </a:xfrm>
          <a:prstGeom prst="roundRect">
            <a:avLst/>
          </a:prstGeom>
          <a:solidFill>
            <a:srgbClr val="0070C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Both programming and non-programming implement a data engineering </a:t>
            </a:r>
            <a:r>
              <a:rPr lang="en-US" sz="2000" dirty="0" err="1"/>
              <a:t>Jupyter</a:t>
            </a:r>
            <a:r>
              <a:rPr lang="en-US" sz="2000" dirty="0"/>
              <a:t> notebook.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The programming track builds a simple REST application/microservice for transformed 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Non-programming implements more complex transformation, and queries for visualization.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 will provide starter projects with examples.</a:t>
            </a:r>
          </a:p>
        </p:txBody>
      </p:sp>
    </p:spTree>
    <p:extLst>
      <p:ext uri="{BB962C8B-B14F-4D97-AF65-F5344CB8AC3E}">
        <p14:creationId xmlns:p14="http://schemas.microsoft.com/office/powerpoint/2010/main" val="416842204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B31791A-A5FE-B631-E037-A867729D1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Hw3, HW4 </a:t>
            </a:r>
            <a:r>
              <a:rPr lang="en-US"/>
              <a:t>and Project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EB5BA8-EB7B-8FF1-A1E0-DB8E5A2FC7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561031"/>
            <a:ext cx="5892800" cy="4021438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8B6E09D-A221-FDFB-B71E-283EE1633D69}"/>
              </a:ext>
            </a:extLst>
          </p:cNvPr>
          <p:cNvSpPr/>
          <p:nvPr/>
        </p:nvSpPr>
        <p:spPr>
          <a:xfrm>
            <a:off x="2362200" y="666750"/>
            <a:ext cx="6858000" cy="3810000"/>
          </a:xfrm>
          <a:prstGeom prst="roundRect">
            <a:avLst/>
          </a:prstGeom>
          <a:solidFill>
            <a:srgbClr val="0070C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Directories for both tracks: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/data contains the input files in CSV and JSON formats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I planned to allow students to choose their own </a:t>
            </a:r>
            <a:r>
              <a:rPr lang="en-US" dirty="0" err="1"/>
              <a:t>datsets</a:t>
            </a:r>
            <a:r>
              <a:rPr lang="en-US" dirty="0"/>
              <a:t>, but this introduces too much complexity. We would have an entire phase of  “Is this a goo dataset?”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I will provide simplified IMDB and </a:t>
            </a:r>
            <a:r>
              <a:rPr lang="en-US" dirty="0" err="1"/>
              <a:t>GoT</a:t>
            </a:r>
            <a:r>
              <a:rPr lang="en-US" dirty="0"/>
              <a:t> 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/</a:t>
            </a:r>
            <a:r>
              <a:rPr lang="en-US" dirty="0" err="1"/>
              <a:t>data_insight</a:t>
            </a:r>
            <a:r>
              <a:rPr lang="en-US" dirty="0"/>
              <a:t> contains more complex queries and visualization for the non-programming track.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/</a:t>
            </a:r>
            <a:r>
              <a:rPr lang="en-US" dirty="0" err="1"/>
              <a:t>interactive_application</a:t>
            </a:r>
            <a:r>
              <a:rPr lang="en-US" dirty="0"/>
              <a:t> contains a simple web UI, REST application template and database schema for the programming tracks</a:t>
            </a:r>
          </a:p>
        </p:txBody>
      </p:sp>
    </p:spTree>
    <p:extLst>
      <p:ext uri="{BB962C8B-B14F-4D97-AF65-F5344CB8AC3E}">
        <p14:creationId xmlns:p14="http://schemas.microsoft.com/office/powerpoint/2010/main" val="300189123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612992-74EF-024C-F0EF-6FA997D08B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7" name="Picture 1" descr="16x9_grey.jpg">
            <a:extLst>
              <a:ext uri="{FF2B5EF4-FFF2-40B4-BE49-F238E27FC236}">
                <a16:creationId xmlns:a16="http://schemas.microsoft.com/office/drawing/2014/main" id="{BC58C923-94D1-803F-121F-3E7DB3A2A1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85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784DF80-9345-5C6C-DC86-C89DDCABFB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686300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E6B9B8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pic>
        <p:nvPicPr>
          <p:cNvPr id="9219" name="Picture 7">
            <a:extLst>
              <a:ext uri="{FF2B5EF4-FFF2-40B4-BE49-F238E27FC236}">
                <a16:creationId xmlns:a16="http://schemas.microsoft.com/office/drawing/2014/main" id="{1FFB8A5B-475D-8819-E7A7-7184BD8D03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803775"/>
            <a:ext cx="182721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0" name="TextBox 8">
            <a:extLst>
              <a:ext uri="{FF2B5EF4-FFF2-40B4-BE49-F238E27FC236}">
                <a16:creationId xmlns:a16="http://schemas.microsoft.com/office/drawing/2014/main" id="{921AD91D-7E15-AD31-2627-F6CD4D2E82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733550"/>
            <a:ext cx="9144000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4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REST</a:t>
            </a:r>
            <a:endParaRPr kumimoji="0" lang="en-US" altLang="en-US" sz="28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  <p:sp>
        <p:nvSpPr>
          <p:cNvPr id="2" name="TextBox 9">
            <a:extLst>
              <a:ext uri="{FF2B5EF4-FFF2-40B4-BE49-F238E27FC236}">
                <a16:creationId xmlns:a16="http://schemas.microsoft.com/office/drawing/2014/main" id="{B23090D9-4BE4-D2DA-945F-B7B60D530E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695825"/>
            <a:ext cx="6781800" cy="350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marL="0" marR="0" lvl="0" indent="0" defTabSz="91440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057C3CF-FEF9-2D44-911E-86B89DEEE20D}" type="slidenum">
              <a:rPr kumimoji="0" lang="en-US" altLang="en-US" sz="8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</a:rPr>
              <a:pPr marL="0" marR="0" lvl="0" indent="0" defTabSz="914400" eaLnBrk="1" fontAlgn="auto" latinLnBrk="0" hangingPunct="1">
                <a:lnSpc>
                  <a:spcPts val="24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76</a:t>
            </a:fld>
            <a:r>
              <a:rPr kumimoji="0" lang="en-US" altLang="en-US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</a:rPr>
              <a:t> </a:t>
            </a:r>
            <a:r>
              <a:rPr kumimoji="0" lang="en-US" altLang="en-US" sz="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</a:rPr>
              <a:t>|</a:t>
            </a:r>
            <a:r>
              <a:rPr kumimoji="0" lang="en-US" altLang="en-US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</a:rPr>
              <a:t> W4111-02024F-9-Module-II(3)-</a:t>
            </a:r>
            <a:r>
              <a:rPr kumimoji="0" lang="en-US" altLang="en-US" sz="800" b="1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</a:rPr>
              <a:t>NoSql</a:t>
            </a:r>
            <a:r>
              <a:rPr kumimoji="0" lang="en-US" altLang="en-US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charset="0"/>
                <a:ea typeface="ＭＳ Ｐゴシック" charset="-128"/>
              </a:rPr>
              <a:t>(3)			© Donald F. Ferguson, 2024</a:t>
            </a:r>
            <a:endParaRPr kumimoji="0" lang="en-US" altLang="en-US" sz="800" b="0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7676876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EDAE47-758C-1AFE-9732-BFB05220A9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72ADEB8-8DE4-5969-A234-5774E9E6A5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444319"/>
            <a:ext cx="8839200" cy="4038600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/>
              <a:t>Almost any data model has the same core concepts:</a:t>
            </a:r>
          </a:p>
          <a:p>
            <a:r>
              <a:rPr lang="en-US" sz="1800" dirty="0"/>
              <a:t>Types and instances:</a:t>
            </a:r>
          </a:p>
          <a:p>
            <a:pPr lvl="1"/>
            <a:r>
              <a:rPr lang="en-US" sz="1600" dirty="0"/>
              <a:t>Entity Type: A definition of a type of thing with properties and relationships.</a:t>
            </a:r>
          </a:p>
          <a:p>
            <a:pPr lvl="1"/>
            <a:r>
              <a:rPr lang="en-US" sz="1600" dirty="0"/>
              <a:t>Entity Instance: A specific instantiation of the Entity Type</a:t>
            </a:r>
          </a:p>
          <a:p>
            <a:pPr lvl="1"/>
            <a:r>
              <a:rPr lang="en-US" sz="1600" dirty="0"/>
              <a:t>Entity Set Instance: An Entity Type that:</a:t>
            </a:r>
          </a:p>
          <a:p>
            <a:pPr lvl="2"/>
            <a:r>
              <a:rPr lang="en-US" sz="1400" dirty="0"/>
              <a:t>Has properties and relationships like any entity, but ...</a:t>
            </a:r>
          </a:p>
          <a:p>
            <a:pPr lvl="2"/>
            <a:r>
              <a:rPr lang="en-US" sz="1400" dirty="0"/>
              <a:t>Has at least one </a:t>
            </a:r>
            <a:r>
              <a:rPr lang="en-US" sz="1400" i="1" dirty="0"/>
              <a:t>special relationship –</a:t>
            </a:r>
            <a:r>
              <a:rPr lang="en-US" sz="1400" dirty="0"/>
              <a:t> </a:t>
            </a:r>
            <a:r>
              <a:rPr lang="en-US" sz="1400" b="1" i="1" dirty="0"/>
              <a:t>contains.</a:t>
            </a:r>
          </a:p>
          <a:p>
            <a:r>
              <a:rPr lang="en-US" sz="1800" dirty="0"/>
              <a:t>Operations, minimally CRUD, that manipulate entity types and instances:</a:t>
            </a:r>
          </a:p>
          <a:p>
            <a:pPr lvl="1"/>
            <a:r>
              <a:rPr lang="en-US" sz="1600" dirty="0"/>
              <a:t>Create</a:t>
            </a:r>
          </a:p>
          <a:p>
            <a:pPr lvl="1"/>
            <a:r>
              <a:rPr lang="en-US" sz="1600" dirty="0"/>
              <a:t>Retrieve</a:t>
            </a:r>
          </a:p>
          <a:p>
            <a:pPr lvl="1"/>
            <a:r>
              <a:rPr lang="en-US" sz="1600" dirty="0"/>
              <a:t>Update</a:t>
            </a:r>
          </a:p>
          <a:p>
            <a:pPr lvl="1"/>
            <a:r>
              <a:rPr lang="en-US" sz="1600" dirty="0"/>
              <a:t>Delete</a:t>
            </a:r>
          </a:p>
          <a:p>
            <a:pPr lvl="1"/>
            <a:r>
              <a:rPr lang="en-US" sz="1600" dirty="0"/>
              <a:t>Reference/Identify/... ...</a:t>
            </a:r>
          </a:p>
          <a:p>
            <a:pPr lvl="1"/>
            <a:r>
              <a:rPr lang="en-US" sz="1600" dirty="0"/>
              <a:t>Host/database/table/pk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01E204D-1D44-C624-98CA-226FE6494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Modeling Concepts and REST</a:t>
            </a:r>
          </a:p>
        </p:txBody>
      </p:sp>
    </p:spTree>
    <p:extLst>
      <p:ext uri="{BB962C8B-B14F-4D97-AF65-F5344CB8AC3E}">
        <p14:creationId xmlns:p14="http://schemas.microsoft.com/office/powerpoint/2010/main" val="159217579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7960DE-09FB-BE23-AEEE-4089B6CDBF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CCAFF40-9CBE-2D1C-2A90-7C80BDDCF2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REST </a:t>
            </a:r>
            <a:r>
              <a:rPr lang="en-US" sz="2000" dirty="0"/>
              <a:t>(https://</a:t>
            </a:r>
            <a:r>
              <a:rPr lang="en-US" sz="2000" dirty="0" err="1"/>
              <a:t>www.tutorialspoint.com</a:t>
            </a:r>
            <a:r>
              <a:rPr lang="en-US" sz="2000" dirty="0"/>
              <a:t>/restful/</a:t>
            </a:r>
            <a:r>
              <a:rPr lang="en-US" sz="2000" dirty="0" err="1"/>
              <a:t>restful_introduction.htm</a:t>
            </a:r>
            <a:r>
              <a:rPr lang="en-US" sz="2000" dirty="0"/>
              <a:t>)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C62725-93A6-C52C-671E-4CBBDE491B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725594"/>
            <a:ext cx="7772400" cy="3692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85025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BA5719-1D8D-72D5-7CB0-E93E71AF77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F1D25CF-BAA0-5D80-E418-775DC883CD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REST </a:t>
            </a:r>
            <a:r>
              <a:rPr lang="en-US" sz="2000" dirty="0"/>
              <a:t>(https://</a:t>
            </a:r>
            <a:r>
              <a:rPr lang="en-US" sz="2000" dirty="0" err="1"/>
              <a:t>www.tutorialspoint.com</a:t>
            </a:r>
            <a:r>
              <a:rPr lang="en-US" sz="2000" dirty="0"/>
              <a:t>/restful/</a:t>
            </a:r>
            <a:r>
              <a:rPr lang="en-US" sz="2000" dirty="0" err="1"/>
              <a:t>restful_introduction.htm</a:t>
            </a:r>
            <a:r>
              <a:rPr lang="en-US" sz="2000" dirty="0"/>
              <a:t>)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00E2E05-2089-FBD9-0503-37CDEA41B5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742950"/>
            <a:ext cx="6858000" cy="3814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8366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778" name="Rectangle 2">
            <a:extLst>
              <a:ext uri="{FF2B5EF4-FFF2-40B4-BE49-F238E27FC236}">
                <a16:creationId xmlns:a16="http://schemas.microsoft.com/office/drawing/2014/main" id="{F3BCB465-833C-46CA-9A94-74540559D13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Basic Concepts</a:t>
            </a:r>
          </a:p>
        </p:txBody>
      </p:sp>
      <p:sp>
        <p:nvSpPr>
          <p:cNvPr id="9219" name="Rectangle 3">
            <a:extLst>
              <a:ext uri="{FF2B5EF4-FFF2-40B4-BE49-F238E27FC236}">
                <a16:creationId xmlns:a16="http://schemas.microsoft.com/office/drawing/2014/main" id="{21872072-543E-4407-92E7-BD753A24D6E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782193" y="851298"/>
            <a:ext cx="5586273" cy="3902869"/>
          </a:xfrm>
        </p:spPr>
        <p:txBody>
          <a:bodyPr/>
          <a:lstStyle/>
          <a:p>
            <a:r>
              <a:rPr lang="en-US" altLang="en-US" dirty="0"/>
              <a:t>Indexing mechanisms used to speed up access to desired data.</a:t>
            </a:r>
          </a:p>
          <a:p>
            <a:pPr lvl="1"/>
            <a:r>
              <a:rPr lang="en-US" altLang="en-US" dirty="0"/>
              <a:t>E.g., author catalog in library</a:t>
            </a:r>
          </a:p>
          <a:p>
            <a:r>
              <a:rPr lang="en-US" altLang="en-US" b="1" dirty="0">
                <a:solidFill>
                  <a:srgbClr val="002060"/>
                </a:solidFill>
              </a:rPr>
              <a:t>Search Key</a:t>
            </a:r>
            <a:r>
              <a:rPr lang="en-US" altLang="en-US" dirty="0">
                <a:solidFill>
                  <a:srgbClr val="002060"/>
                </a:solidFill>
              </a:rPr>
              <a:t> </a:t>
            </a:r>
            <a:r>
              <a:rPr lang="en-US" altLang="en-US" dirty="0"/>
              <a:t>- attribute to set of attributes used to look up records in a file.</a:t>
            </a:r>
          </a:p>
          <a:p>
            <a:r>
              <a:rPr lang="en-US" altLang="en-US" dirty="0"/>
              <a:t>An </a:t>
            </a:r>
            <a:r>
              <a:rPr lang="en-US" altLang="en-US" b="1" dirty="0">
                <a:solidFill>
                  <a:srgbClr val="002060"/>
                </a:solidFill>
              </a:rPr>
              <a:t>index file </a:t>
            </a:r>
            <a:r>
              <a:rPr lang="en-US" altLang="en-US" dirty="0"/>
              <a:t>consists of records (called </a:t>
            </a:r>
            <a:r>
              <a:rPr lang="en-US" altLang="en-US" b="1" dirty="0">
                <a:solidFill>
                  <a:srgbClr val="002060"/>
                </a:solidFill>
              </a:rPr>
              <a:t>index entries</a:t>
            </a:r>
            <a:r>
              <a:rPr lang="en-US" altLang="en-US" dirty="0"/>
              <a:t>) of the form</a:t>
            </a:r>
            <a:br>
              <a:rPr lang="en-US" altLang="en-US" dirty="0"/>
            </a:br>
            <a:br>
              <a:rPr lang="en-US" altLang="en-US" dirty="0"/>
            </a:br>
            <a:endParaRPr lang="en-US" altLang="en-US" dirty="0"/>
          </a:p>
          <a:p>
            <a:r>
              <a:rPr lang="en-US" altLang="en-US" dirty="0"/>
              <a:t>Index files are typically much smaller than the original file </a:t>
            </a:r>
          </a:p>
          <a:p>
            <a:r>
              <a:rPr lang="en-US" altLang="en-US" dirty="0"/>
              <a:t>Two basic kinds of indices:</a:t>
            </a:r>
          </a:p>
          <a:p>
            <a:pPr lvl="1"/>
            <a:r>
              <a:rPr lang="en-US" altLang="en-US" b="1" dirty="0"/>
              <a:t>Ordered indices:  </a:t>
            </a:r>
            <a:r>
              <a:rPr lang="en-US" altLang="en-US" dirty="0"/>
              <a:t>search keys are stored in sorted order</a:t>
            </a:r>
          </a:p>
          <a:p>
            <a:pPr lvl="1"/>
            <a:r>
              <a:rPr lang="en-US" altLang="en-US" b="1" dirty="0"/>
              <a:t>Hash indices:</a:t>
            </a:r>
            <a:r>
              <a:rPr lang="en-US" altLang="en-US" dirty="0"/>
              <a:t>  search keys are distributed uniformly across </a:t>
            </a:r>
            <a:r>
              <a:rPr lang="ja-JP" altLang="en-US" dirty="0"/>
              <a:t>“</a:t>
            </a:r>
            <a:r>
              <a:rPr lang="en-US" altLang="ja-JP" dirty="0"/>
              <a:t>buckets</a:t>
            </a:r>
            <a:r>
              <a:rPr lang="ja-JP" altLang="en-US" dirty="0"/>
              <a:t>”</a:t>
            </a:r>
            <a:r>
              <a:rPr lang="en-US" altLang="ja-JP" dirty="0"/>
              <a:t> using a </a:t>
            </a:r>
            <a:r>
              <a:rPr lang="ja-JP" altLang="en-US" dirty="0"/>
              <a:t>“</a:t>
            </a:r>
            <a:r>
              <a:rPr lang="en-US" altLang="ja-JP" dirty="0"/>
              <a:t>hash function</a:t>
            </a:r>
            <a:r>
              <a:rPr lang="ja-JP" altLang="en-US" dirty="0"/>
              <a:t>”</a:t>
            </a:r>
            <a:r>
              <a:rPr lang="en-US" altLang="ja-JP" dirty="0"/>
              <a:t>. </a:t>
            </a:r>
            <a:endParaRPr lang="en-US" altLang="en-US" dirty="0"/>
          </a:p>
        </p:txBody>
      </p:sp>
      <p:sp>
        <p:nvSpPr>
          <p:cNvPr id="9220" name="Rectangle 4">
            <a:extLst>
              <a:ext uri="{FF2B5EF4-FFF2-40B4-BE49-F238E27FC236}">
                <a16:creationId xmlns:a16="http://schemas.microsoft.com/office/drawing/2014/main" id="{16F06304-6B39-487A-8AC9-A9EBD9D3B4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23412" y="2134978"/>
            <a:ext cx="1129904" cy="288131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35000"/>
              </a:spcBef>
              <a:buClr>
                <a:schemeClr val="tx2"/>
              </a:buClr>
              <a:buSzPct val="90000"/>
              <a:buFont typeface="Monotype Sorts" pitchFamily="-65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chemeClr val="folHlink"/>
              </a:buClr>
              <a:buSzPct val="80000"/>
              <a:buFont typeface="Monotype Sorts" pitchFamily="-65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33CC33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Font typeface="Times New Roman" panose="02020603050405020304" pitchFamily="18" charset="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Monotype Sorts" pitchFamily="-65" charset="2"/>
              <a:buNone/>
              <a:tabLst/>
              <a:defRPr/>
            </a:pPr>
            <a:r>
              <a:rPr kumimoji="0" lang="en-US" alt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search-key</a:t>
            </a:r>
          </a:p>
        </p:txBody>
      </p:sp>
      <p:sp>
        <p:nvSpPr>
          <p:cNvPr id="9221" name="Rectangle 5">
            <a:extLst>
              <a:ext uri="{FF2B5EF4-FFF2-40B4-BE49-F238E27FC236}">
                <a16:creationId xmlns:a16="http://schemas.microsoft.com/office/drawing/2014/main" id="{680F23AC-7EEA-420A-A744-1154880804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53316" y="2134979"/>
            <a:ext cx="888206" cy="288131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35000"/>
              </a:spcBef>
              <a:buClr>
                <a:schemeClr val="tx2"/>
              </a:buClr>
              <a:buSzPct val="90000"/>
              <a:buFont typeface="Monotype Sorts" pitchFamily="-65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chemeClr val="folHlink"/>
              </a:buClr>
              <a:buSzPct val="80000"/>
              <a:buFont typeface="Monotype Sorts" pitchFamily="-65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33CC33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Font typeface="Times New Roman" panose="02020603050405020304" pitchFamily="18" charset="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Monotype Sorts" pitchFamily="-65" charset="2"/>
              <a:buNone/>
              <a:tabLst/>
              <a:defRPr/>
            </a:pPr>
            <a:r>
              <a:rPr kumimoji="0" lang="en-US" alt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pointer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532694-198A-4732-FAA6-CD747BCD36D2}"/>
              </a:ext>
            </a:extLst>
          </p:cNvPr>
          <p:cNvSpPr txBox="1"/>
          <p:nvPr/>
        </p:nvSpPr>
        <p:spPr>
          <a:xfrm>
            <a:off x="1981200" y="4171950"/>
            <a:ext cx="1866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(“c:\”, LBN, offset)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975A3601-458C-AE0F-030B-DCA682CE40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31057" y="3943350"/>
            <a:ext cx="1129904" cy="288131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35000"/>
              </a:spcBef>
              <a:buClr>
                <a:schemeClr val="tx2"/>
              </a:buClr>
              <a:buSzPct val="90000"/>
              <a:buFont typeface="Monotype Sorts" pitchFamily="-65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chemeClr val="folHlink"/>
              </a:buClr>
              <a:buSzPct val="80000"/>
              <a:buFont typeface="Monotype Sorts" pitchFamily="-65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33CC33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Font typeface="Times New Roman" panose="02020603050405020304" pitchFamily="18" charset="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Monotype Sorts" pitchFamily="-65" charset="2"/>
              <a:buNone/>
              <a:tabLst/>
              <a:defRPr/>
            </a:pPr>
            <a:r>
              <a:rPr kumimoji="0" lang="en-US" alt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search-key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6E720F68-2B5F-6E35-5B2E-A04E743FBE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60961" y="3943351"/>
            <a:ext cx="888206" cy="288131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35000"/>
              </a:spcBef>
              <a:buClr>
                <a:schemeClr val="tx2"/>
              </a:buClr>
              <a:buSzPct val="90000"/>
              <a:buFont typeface="Monotype Sorts" pitchFamily="-65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chemeClr val="folHlink"/>
              </a:buClr>
              <a:buSzPct val="80000"/>
              <a:buFont typeface="Monotype Sorts" pitchFamily="-65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33CC33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Font typeface="Times New Roman" panose="02020603050405020304" pitchFamily="18" charset="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Monotype Sorts" pitchFamily="-65" charset="2"/>
              <a:buNone/>
              <a:tabLst/>
              <a:defRPr/>
            </a:pPr>
            <a:r>
              <a:rPr kumimoji="0" lang="en-US" alt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pointer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D4C3FD-4BFF-3666-B2C9-6A1446A31C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31057" y="4231481"/>
            <a:ext cx="1129904" cy="288131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35000"/>
              </a:spcBef>
              <a:buClr>
                <a:schemeClr val="tx2"/>
              </a:buClr>
              <a:buSzPct val="90000"/>
              <a:buFont typeface="Monotype Sorts" pitchFamily="-65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chemeClr val="folHlink"/>
              </a:buClr>
              <a:buSzPct val="80000"/>
              <a:buFont typeface="Monotype Sorts" pitchFamily="-65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33CC33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Font typeface="Times New Roman" panose="02020603050405020304" pitchFamily="18" charset="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Monotype Sorts" pitchFamily="-65" charset="2"/>
              <a:buNone/>
              <a:tabLst/>
              <a:defRPr/>
            </a:pPr>
            <a:r>
              <a:rPr kumimoji="0" lang="en-US" alt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search-key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C120A58-05A7-A4E9-DF5B-62110FE071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60961" y="4231482"/>
            <a:ext cx="888206" cy="288131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35000"/>
              </a:spcBef>
              <a:buClr>
                <a:schemeClr val="tx2"/>
              </a:buClr>
              <a:buSzPct val="90000"/>
              <a:buFont typeface="Monotype Sorts" pitchFamily="-65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chemeClr val="folHlink"/>
              </a:buClr>
              <a:buSzPct val="80000"/>
              <a:buFont typeface="Monotype Sorts" pitchFamily="-65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33CC33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Font typeface="Times New Roman" panose="02020603050405020304" pitchFamily="18" charset="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Monotype Sorts" pitchFamily="-65" charset="2"/>
              <a:buNone/>
              <a:tabLst/>
              <a:defRPr/>
            </a:pPr>
            <a:r>
              <a:rPr kumimoji="0" lang="en-US" alt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pointer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CB5A468-9961-FE9C-2861-5D69262C3D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31057" y="4519612"/>
            <a:ext cx="1129904" cy="288131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35000"/>
              </a:spcBef>
              <a:buClr>
                <a:schemeClr val="tx2"/>
              </a:buClr>
              <a:buSzPct val="90000"/>
              <a:buFont typeface="Monotype Sorts" pitchFamily="-65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chemeClr val="folHlink"/>
              </a:buClr>
              <a:buSzPct val="80000"/>
              <a:buFont typeface="Monotype Sorts" pitchFamily="-65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33CC33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Font typeface="Times New Roman" panose="02020603050405020304" pitchFamily="18" charset="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Monotype Sorts" pitchFamily="-65" charset="2"/>
              <a:buNone/>
              <a:tabLst/>
              <a:defRPr/>
            </a:pPr>
            <a:r>
              <a:rPr kumimoji="0" lang="en-US" alt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search-key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4598598-1FF7-5E25-491F-9E6EE54A41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60961" y="4519613"/>
            <a:ext cx="888206" cy="288131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35000"/>
              </a:spcBef>
              <a:buClr>
                <a:schemeClr val="tx2"/>
              </a:buClr>
              <a:buSzPct val="90000"/>
              <a:buFont typeface="Monotype Sorts" pitchFamily="-65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chemeClr val="folHlink"/>
              </a:buClr>
              <a:buSzPct val="80000"/>
              <a:buFont typeface="Monotype Sorts" pitchFamily="-65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33CC33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Font typeface="Times New Roman" panose="02020603050405020304" pitchFamily="18" charset="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ctr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Monotype Sorts" pitchFamily="-65" charset="2"/>
              <a:buNone/>
              <a:tabLst/>
              <a:defRPr/>
            </a:pPr>
            <a:r>
              <a:rPr kumimoji="0" lang="en-US" alt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panose="020B0604020202020204" pitchFamily="34" charset="0"/>
                <a:ea typeface="MS PGothic" panose="020B0600070205080204" pitchFamily="34" charset="-128"/>
                <a:cs typeface="+mn-cs"/>
              </a:rPr>
              <a:t>pointer</a:t>
            </a:r>
          </a:p>
        </p:txBody>
      </p:sp>
    </p:spTree>
    <p:extLst>
      <p:ext uri="{BB962C8B-B14F-4D97-AF65-F5344CB8AC3E}">
        <p14:creationId xmlns:p14="http://schemas.microsoft.com/office/powerpoint/2010/main" val="118742726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9D09BA-6711-8D62-C571-CFBC55CE05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6057343-2C25-C795-F0FC-1E7D27D73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REST and Resources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B6471E-3506-8AC3-65AD-9A42004429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595" y="478609"/>
            <a:ext cx="7970809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14993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CB31D4-5B07-3818-E865-A997A2575E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4059CF3-9C9B-93B7-1F62-1D0B1B6102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URLs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11DF4C3-8A6F-2E94-BF47-169A31A444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535781"/>
            <a:ext cx="7239000" cy="4071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78580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4AA80E-CBE9-9BD2-4689-C3C008D8F9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F602226-3D10-C485-3CAC-7B191C994C50}"/>
              </a:ext>
            </a:extLst>
          </p:cNvPr>
          <p:cNvSpPr txBox="1"/>
          <p:nvPr/>
        </p:nvSpPr>
        <p:spPr>
          <a:xfrm>
            <a:off x="152400" y="438150"/>
            <a:ext cx="87630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jdbc:mysql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://columbia-examples.ckkqqktwkcji.us-east-1.rds.amazonaws.com:3306</a:t>
            </a:r>
          </a:p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GET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  <a:hlinkClick r:id="rId2"/>
              </a:rPr>
              <a:t>http://localhost:5001/f23_imdb_clean/name_basics/nm0000158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GET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  <a:hlinkClick r:id="rId3"/>
              </a:rPr>
              <a:t>http://localhost:5001/f23_imdb_clean/name_basics?deathYear=2023&amp;birthyear=1960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	select * from f23_imdb_clean.name_basics where</a:t>
            </a:r>
          </a:p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		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deathYear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=2023 AND birthyear=1960</a:t>
            </a:r>
          </a:p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PUT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  <a:hlinkClick r:id="rId3"/>
              </a:rPr>
              <a:t>http://localhost:5001/f23_imdb_clean/name_basics ?deathYear=2023&amp;birthyear=1960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	Body {‘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primaryName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’: ‘Does not matter cause is dead.’}</a:t>
            </a:r>
          </a:p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	update f23_imdb_clean.name_basics</a:t>
            </a:r>
          </a:p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		set</a:t>
            </a:r>
          </a:p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		where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deathYear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-128"/>
                <a:cs typeface="+mn-cs"/>
              </a:rPr>
              <a:t>=2023 AND birthyear=1960</a:t>
            </a:r>
          </a:p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456614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FB1846B-BCB7-688E-AD0D-DBCA12733D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0"/>
              </a:spcBef>
              <a:spcAft>
                <a:spcPts val="200"/>
              </a:spcAft>
            </a:pPr>
            <a:r>
              <a:rPr lang="en-US" dirty="0"/>
              <a:t>Index evaluation and selection criteria</a:t>
            </a:r>
          </a:p>
          <a:p>
            <a:pPr lvl="1">
              <a:spcBef>
                <a:spcPts val="0"/>
              </a:spcBef>
              <a:spcAft>
                <a:spcPts val="200"/>
              </a:spcAft>
            </a:pPr>
            <a:r>
              <a:rPr lang="en-US" dirty="0"/>
              <a:t>Access types supported efficiently.  E.g.,</a:t>
            </a:r>
          </a:p>
          <a:p>
            <a:pPr lvl="2">
              <a:spcBef>
                <a:spcPts val="0"/>
              </a:spcBef>
              <a:spcAft>
                <a:spcPts val="200"/>
              </a:spcAft>
            </a:pPr>
            <a:r>
              <a:rPr lang="en-US" dirty="0"/>
              <a:t>Records with a specified value in the attribute</a:t>
            </a:r>
          </a:p>
          <a:p>
            <a:pPr lvl="2">
              <a:spcBef>
                <a:spcPts val="0"/>
              </a:spcBef>
              <a:spcAft>
                <a:spcPts val="200"/>
              </a:spcAft>
            </a:pPr>
            <a:r>
              <a:rPr lang="en-US" dirty="0"/>
              <a:t>Records with an attribute value falling in a specified range of values.</a:t>
            </a:r>
          </a:p>
          <a:p>
            <a:pPr lvl="1">
              <a:spcBef>
                <a:spcPts val="0"/>
              </a:spcBef>
              <a:spcAft>
                <a:spcPts val="200"/>
              </a:spcAft>
            </a:pPr>
            <a:r>
              <a:rPr lang="en-US" dirty="0"/>
              <a:t>Access time</a:t>
            </a:r>
          </a:p>
          <a:p>
            <a:pPr lvl="1">
              <a:spcBef>
                <a:spcPts val="0"/>
              </a:spcBef>
              <a:spcAft>
                <a:spcPts val="200"/>
              </a:spcAft>
            </a:pPr>
            <a:r>
              <a:rPr lang="en-US" dirty="0"/>
              <a:t>Update performance: insertion time, deletion time</a:t>
            </a:r>
          </a:p>
          <a:p>
            <a:pPr lvl="1">
              <a:spcBef>
                <a:spcPts val="0"/>
              </a:spcBef>
              <a:spcAft>
                <a:spcPts val="200"/>
              </a:spcAft>
            </a:pPr>
            <a:r>
              <a:rPr lang="en-US" dirty="0"/>
              <a:t>Space overhead</a:t>
            </a:r>
          </a:p>
          <a:p>
            <a:pPr>
              <a:spcBef>
                <a:spcPts val="0"/>
              </a:spcBef>
              <a:spcAft>
                <a:spcPts val="200"/>
              </a:spcAft>
            </a:pPr>
            <a:r>
              <a:rPr lang="en-US" dirty="0"/>
              <a:t>Index concepts</a:t>
            </a:r>
          </a:p>
          <a:p>
            <a:pPr lvl="1">
              <a:spcBef>
                <a:spcPts val="0"/>
              </a:spcBef>
              <a:spcAft>
                <a:spcPts val="200"/>
              </a:spcAft>
            </a:pPr>
            <a:r>
              <a:rPr lang="en-US" dirty="0"/>
              <a:t>Primary versus secondary</a:t>
            </a:r>
          </a:p>
          <a:p>
            <a:pPr lvl="1">
              <a:spcBef>
                <a:spcPts val="0"/>
              </a:spcBef>
              <a:spcAft>
                <a:spcPts val="200"/>
              </a:spcAft>
            </a:pPr>
            <a:r>
              <a:rPr lang="en-US" dirty="0"/>
              <a:t>Clustered vs Non-clustered</a:t>
            </a:r>
          </a:p>
          <a:p>
            <a:pPr lvl="1">
              <a:spcBef>
                <a:spcPts val="0"/>
              </a:spcBef>
              <a:spcAft>
                <a:spcPts val="200"/>
              </a:spcAft>
            </a:pPr>
            <a:r>
              <a:rPr lang="en-US" dirty="0"/>
              <a:t>Dense versus sparse</a:t>
            </a:r>
          </a:p>
          <a:p>
            <a:pPr lvl="1">
              <a:spcBef>
                <a:spcPts val="0"/>
              </a:spcBef>
              <a:spcAft>
                <a:spcPts val="200"/>
              </a:spcAft>
            </a:pPr>
            <a:r>
              <a:rPr lang="en-US" dirty="0"/>
              <a:t>Ordered vs Unordered</a:t>
            </a:r>
          </a:p>
          <a:p>
            <a:pPr lvl="1">
              <a:spcBef>
                <a:spcPts val="0"/>
              </a:spcBef>
              <a:spcAft>
                <a:spcPts val="200"/>
              </a:spcAft>
            </a:pPr>
            <a:r>
              <a:rPr lang="en-US" dirty="0"/>
              <a:t>Single level vs multilevel</a:t>
            </a:r>
          </a:p>
          <a:p>
            <a:pPr lvl="1">
              <a:spcBef>
                <a:spcPts val="0"/>
              </a:spcBef>
              <a:spcAft>
                <a:spcPts val="200"/>
              </a:spcAft>
            </a:pPr>
            <a:endParaRPr lang="en-US" dirty="0"/>
          </a:p>
          <a:p>
            <a:pPr>
              <a:spcBef>
                <a:spcPts val="0"/>
              </a:spcBef>
              <a:spcAft>
                <a:spcPts val="200"/>
              </a:spcAft>
            </a:pPr>
            <a:endParaRPr lang="en-US" dirty="0"/>
          </a:p>
          <a:p>
            <a:pPr>
              <a:spcBef>
                <a:spcPts val="0"/>
              </a:spcBef>
              <a:spcAft>
                <a:spcPts val="200"/>
              </a:spcAft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E5B459-128B-8233-EB28-CE5F680CB2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Index Concepts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67622B-4022-1087-1DC5-A7076AC48739}"/>
              </a:ext>
            </a:extLst>
          </p:cNvPr>
          <p:cNvSpPr txBox="1"/>
          <p:nvPr/>
        </p:nvSpPr>
        <p:spPr>
          <a:xfrm>
            <a:off x="4724400" y="2952750"/>
            <a:ext cx="31452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There are two main types used: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B+ tree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Hash</a:t>
            </a:r>
          </a:p>
        </p:txBody>
      </p:sp>
    </p:spTree>
    <p:extLst>
      <p:ext uri="{BB962C8B-B14F-4D97-AF65-F5344CB8AC3E}">
        <p14:creationId xmlns:p14="http://schemas.microsoft.com/office/powerpoint/2010/main" val="38277005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5_db-5-grey">
  <a:themeElements>
    <a:clrScheme name="">
      <a:dk1>
        <a:srgbClr val="000000"/>
      </a:dk1>
      <a:lt1>
        <a:srgbClr val="CCECFF"/>
      </a:lt1>
      <a:dk2>
        <a:srgbClr val="CC3300"/>
      </a:dk2>
      <a:lt2>
        <a:srgbClr val="666699"/>
      </a:lt2>
      <a:accent1>
        <a:srgbClr val="FFFFFF"/>
      </a:accent1>
      <a:accent2>
        <a:srgbClr val="CCCC00"/>
      </a:accent2>
      <a:accent3>
        <a:srgbClr val="E2F4FF"/>
      </a:accent3>
      <a:accent4>
        <a:srgbClr val="000000"/>
      </a:accent4>
      <a:accent5>
        <a:srgbClr val="FFFFFF"/>
      </a:accent5>
      <a:accent6>
        <a:srgbClr val="B9B900"/>
      </a:accent6>
      <a:hlink>
        <a:srgbClr val="FF9900"/>
      </a:hlink>
      <a:folHlink>
        <a:srgbClr val="FF9933"/>
      </a:folHlink>
    </a:clrScheme>
    <a:fontScheme name="2_db-5-grey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lnDef>
  </a:objectDefaults>
  <a:extraClrSchemeLst>
    <a:extraClrScheme>
      <a:clrScheme name="2_db-5-grey 1">
        <a:dk1>
          <a:srgbClr val="333333"/>
        </a:dk1>
        <a:lt1>
          <a:srgbClr val="A9BDA9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D1DBD1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2">
        <a:dk1>
          <a:srgbClr val="333333"/>
        </a:dk1>
        <a:lt1>
          <a:srgbClr val="FFFFFF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FFFFFF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37373"/>
        </a:accent6>
        <a:hlink>
          <a:srgbClr val="B2B2B2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1_db">
  <a:themeElements>
    <a:clrScheme name="">
      <a:dk1>
        <a:srgbClr val="000000"/>
      </a:dk1>
      <a:lt1>
        <a:srgbClr val="CCECFF"/>
      </a:lt1>
      <a:dk2>
        <a:srgbClr val="CC3300"/>
      </a:dk2>
      <a:lt2>
        <a:srgbClr val="666699"/>
      </a:lt2>
      <a:accent1>
        <a:srgbClr val="FFFFFF"/>
      </a:accent1>
      <a:accent2>
        <a:srgbClr val="CCCC00"/>
      </a:accent2>
      <a:accent3>
        <a:srgbClr val="E2F4FF"/>
      </a:accent3>
      <a:accent4>
        <a:srgbClr val="000000"/>
      </a:accent4>
      <a:accent5>
        <a:srgbClr val="FFFFFF"/>
      </a:accent5>
      <a:accent6>
        <a:srgbClr val="B9B900"/>
      </a:accent6>
      <a:hlink>
        <a:srgbClr val="FF9900"/>
      </a:hlink>
      <a:folHlink>
        <a:srgbClr val="FF9933"/>
      </a:folHlink>
    </a:clrScheme>
    <a:fontScheme name="1_db-5-grey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lnDef>
  </a:objectDefaults>
  <a:extraClrSchemeLst>
    <a:extraClrScheme>
      <a:clrScheme name="1_db-5-grey 1">
        <a:dk1>
          <a:srgbClr val="333333"/>
        </a:dk1>
        <a:lt1>
          <a:srgbClr val="A9BDA9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D1DBD1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b-5-grey 2">
        <a:dk1>
          <a:srgbClr val="333333"/>
        </a:dk1>
        <a:lt1>
          <a:srgbClr val="FFFFFF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FFFFFF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b-5-grey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37373"/>
        </a:accent6>
        <a:hlink>
          <a:srgbClr val="B2B2B2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db" id="{854B61EF-CFBF-4F4D-90C6-BAB015E35D01}" vid="{BC3EFCCA-7EC7-446B-8189-3ECEF79E3264}"/>
    </a:ext>
  </a:extLst>
</a:theme>
</file>

<file path=ppt/theme/theme5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Version xmlns="http://schemas.microsoft.com/sharepoint/v3/fields" xsi:nil="true"/>
    <_Status xmlns="http://schemas.microsoft.com/sharepoint/v3/fields">Not Started</_Status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DE64AEEDD9B7A4D93545ACBE97D4615" ma:contentTypeVersion="2" ma:contentTypeDescription="Create a new document." ma:contentTypeScope="" ma:versionID="f49002b78e3a4a71b814eef46a983816">
  <xsd:schema xmlns:xsd="http://www.w3.org/2001/XMLSchema" xmlns:xs="http://www.w3.org/2001/XMLSchema" xmlns:p="http://schemas.microsoft.com/office/2006/metadata/properties" xmlns:ns2="http://schemas.microsoft.com/sharepoint/v3/fields" targetNamespace="http://schemas.microsoft.com/office/2006/metadata/properties" ma:root="true" ma:fieldsID="38f6db2dd0d9a0cf6a8dc37be32b365b" ns2:_="">
    <xsd:import namespace="http://schemas.microsoft.com/sharepoint/v3/fields"/>
    <xsd:element name="properties">
      <xsd:complexType>
        <xsd:sequence>
          <xsd:element name="documentManagement">
            <xsd:complexType>
              <xsd:all>
                <xsd:element ref="ns2:_Status" minOccurs="0"/>
                <xsd:element ref="ns2:_Vers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Status" ma:index="8" nillable="true" ma:displayName="Status" ma:default="Not Started" ma:internalName="_Status">
      <xsd:simpleType>
        <xsd:union memberTypes="dms:Text">
          <xsd:simpleType>
            <xsd:restriction base="dms:Choice">
              <xsd:enumeration value="Not Started"/>
              <xsd:enumeration value="Draft"/>
              <xsd:enumeration value="Reviewed"/>
              <xsd:enumeration value="Scheduled"/>
              <xsd:enumeration value="Published"/>
              <xsd:enumeration value="Final"/>
              <xsd:enumeration value="Expired"/>
            </xsd:restriction>
          </xsd:simpleType>
        </xsd:union>
      </xsd:simpleType>
    </xsd:element>
    <xsd:element name="_Version" ma:index="9" nillable="true" ma:displayName="Version" ma:internalName="_Version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 ma:displayName="Status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B6F2769-7194-4217-93D3-3AF3A4742282}">
  <ds:schemaRefs>
    <ds:schemaRef ds:uri="http://schemas.microsoft.com/office/2006/metadata/properties"/>
    <ds:schemaRef ds:uri="http://schemas.microsoft.com/sharepoint/v3/fields"/>
    <ds:schemaRef ds:uri="http://schemas.microsoft.com/office/infopath/2007/PartnerControls"/>
    <ds:schemaRef ds:uri="http://schemas.microsoft.com/office/2006/documentManagement/types"/>
    <ds:schemaRef ds:uri="http://purl.org/dc/dcmitype/"/>
    <ds:schemaRef ds:uri="http://purl.org/dc/terms/"/>
    <ds:schemaRef ds:uri="http://purl.org/dc/elements/1.1/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87D2A1B0-FF3E-4009-940D-AED0EB70AA2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4214858-785C-42F7-BE66-6D0E79395FC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/field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FNEMasterTemplateForThemePreview.pptx</Template>
  <TotalTime>77348</TotalTime>
  <Words>5849</Words>
  <Application>Microsoft Macintosh PowerPoint</Application>
  <PresentationFormat>On-screen Show (16:9)</PresentationFormat>
  <Paragraphs>585</Paragraphs>
  <Slides>82</Slides>
  <Notes>61</Notes>
  <HiddenSlides>1</HiddenSlides>
  <MMClips>0</MMClips>
  <ScaleCrop>false</ScaleCrop>
  <HeadingPairs>
    <vt:vector size="8" baseType="variant">
      <vt:variant>
        <vt:lpstr>Fonts Used</vt:lpstr>
      </vt:variant>
      <vt:variant>
        <vt:i4>13</vt:i4>
      </vt:variant>
      <vt:variant>
        <vt:lpstr>Theme</vt:lpstr>
      </vt:variant>
      <vt:variant>
        <vt:i4>5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82</vt:i4>
      </vt:variant>
    </vt:vector>
  </HeadingPairs>
  <TitlesOfParts>
    <vt:vector size="101" baseType="lpstr">
      <vt:lpstr>MS PGothic</vt:lpstr>
      <vt:lpstr>Amazon Ember</vt:lpstr>
      <vt:lpstr>Arial</vt:lpstr>
      <vt:lpstr>Calibri</vt:lpstr>
      <vt:lpstr>Century Schoolbook</vt:lpstr>
      <vt:lpstr>Helvetica</vt:lpstr>
      <vt:lpstr>Monotype Sorts</vt:lpstr>
      <vt:lpstr>Museo For Dell</vt:lpstr>
      <vt:lpstr>Museo Sans For Dell</vt:lpstr>
      <vt:lpstr>Symbol</vt:lpstr>
      <vt:lpstr>Times New Roman</vt:lpstr>
      <vt:lpstr>Webdings</vt:lpstr>
      <vt:lpstr>Wingdings</vt:lpstr>
      <vt:lpstr>Office Theme</vt:lpstr>
      <vt:lpstr>2_Office Theme</vt:lpstr>
      <vt:lpstr>5_db-5-grey</vt:lpstr>
      <vt:lpstr>1_db</vt:lpstr>
      <vt:lpstr>1_Office Theme</vt:lpstr>
      <vt:lpstr>Equation</vt:lpstr>
      <vt:lpstr>PowerPoint Presentation</vt:lpstr>
      <vt:lpstr>PowerPoint Presentation</vt:lpstr>
      <vt:lpstr>Contents</vt:lpstr>
      <vt:lpstr>PowerPoint Presentation</vt:lpstr>
      <vt:lpstr>PowerPoint Presentation</vt:lpstr>
      <vt:lpstr>PowerPoint Presentation</vt:lpstr>
      <vt:lpstr>PowerPoint Presentation</vt:lpstr>
      <vt:lpstr>Basic Concepts</vt:lpstr>
      <vt:lpstr>Index Concepts</vt:lpstr>
      <vt:lpstr>PowerPoint Presentation</vt:lpstr>
      <vt:lpstr>Example of B+-Tree</vt:lpstr>
      <vt:lpstr>B+-Tree Index Files (Cont.)</vt:lpstr>
      <vt:lpstr>B+-Tree Node Structure</vt:lpstr>
      <vt:lpstr>Leaf Nodes in B+-Trees</vt:lpstr>
      <vt:lpstr>Non-Leaf Nodes in B+-Trees</vt:lpstr>
      <vt:lpstr>Example of B+-tree</vt:lpstr>
      <vt:lpstr>Observations about B+-trees</vt:lpstr>
      <vt:lpstr>Show the Simulator</vt:lpstr>
      <vt:lpstr>PowerPoint Presentation</vt:lpstr>
      <vt:lpstr>Static Hashing</vt:lpstr>
      <vt:lpstr>Handling of Bucket Overflows (Cont.)</vt:lpstr>
      <vt:lpstr>Example of Hash File Organization </vt:lpstr>
      <vt:lpstr>Deficiencies of Static Hashing</vt:lpstr>
      <vt:lpstr>Show the Simulator</vt:lpstr>
      <vt:lpstr>PowerPoint Presentation</vt:lpstr>
      <vt:lpstr>PowerPoint Presentation</vt:lpstr>
      <vt:lpstr>Query Compilation</vt:lpstr>
      <vt:lpstr>Basic Steps in Query Processing</vt:lpstr>
      <vt:lpstr>Query Processing</vt:lpstr>
      <vt:lpstr>Parsing and Execution</vt:lpstr>
      <vt:lpstr>EXPLAIN Example</vt:lpstr>
      <vt:lpstr>Basic Steps in Query Processing (Cont.)</vt:lpstr>
      <vt:lpstr>Basic Steps in Query Processing: Optimization</vt:lpstr>
      <vt:lpstr>Basic Steps: Optimization (Cont.)</vt:lpstr>
      <vt:lpstr>PowerPoint Presentation</vt:lpstr>
      <vt:lpstr>Measures of Query Cost</vt:lpstr>
      <vt:lpstr>Measures of Query Cost</vt:lpstr>
      <vt:lpstr>Measures of Query Cost (Cont.)</vt:lpstr>
      <vt:lpstr>PowerPoint Presentation</vt:lpstr>
      <vt:lpstr>Selection Operation</vt:lpstr>
      <vt:lpstr>Selections Using Indices</vt:lpstr>
      <vt:lpstr>Selections Using Indices</vt:lpstr>
      <vt:lpstr>Selections Involving Comparisons</vt:lpstr>
      <vt:lpstr>Implementation of Complex Selections</vt:lpstr>
      <vt:lpstr>Algorithms for Complex Selections</vt:lpstr>
      <vt:lpstr>PowerPoint Presentation</vt:lpstr>
      <vt:lpstr>Sorting</vt:lpstr>
      <vt:lpstr>PowerPoint Presentation</vt:lpstr>
      <vt:lpstr>Join Operation</vt:lpstr>
      <vt:lpstr>Nested-Loop Join</vt:lpstr>
      <vt:lpstr>Nested-Loop Join (Cont.)</vt:lpstr>
      <vt:lpstr>Indexed Nested-Loop Join</vt:lpstr>
      <vt:lpstr>Merge-Join</vt:lpstr>
      <vt:lpstr>Merge-Join (Cont.)</vt:lpstr>
      <vt:lpstr>Hash-Join</vt:lpstr>
      <vt:lpstr>Hash-Join (Cont.)</vt:lpstr>
      <vt:lpstr>Hash-Join (Cont.)</vt:lpstr>
      <vt:lpstr>Hash-Join Algorithm</vt:lpstr>
      <vt:lpstr>Hash-Join algorithm (Cont.)</vt:lpstr>
      <vt:lpstr>PowerPoint Presentation</vt:lpstr>
      <vt:lpstr>Other Operations</vt:lpstr>
      <vt:lpstr>Other Operations : Aggregation</vt:lpstr>
      <vt:lpstr>Evaluation of Expressions</vt:lpstr>
      <vt:lpstr>PowerPoint Presentation</vt:lpstr>
      <vt:lpstr>Materialization</vt:lpstr>
      <vt:lpstr>Materialization (Cont.)</vt:lpstr>
      <vt:lpstr>Pipelining</vt:lpstr>
      <vt:lpstr>Pipelining (Cont.)</vt:lpstr>
      <vt:lpstr>Pipelining (Cont.)</vt:lpstr>
      <vt:lpstr>PowerPoint Presentation</vt:lpstr>
      <vt:lpstr>PowerPoint Presentation</vt:lpstr>
      <vt:lpstr>Vision </vt:lpstr>
      <vt:lpstr>Vision</vt:lpstr>
      <vt:lpstr>Vision</vt:lpstr>
      <vt:lpstr>Hw3, HW4 and Project</vt:lpstr>
      <vt:lpstr>PowerPoint Presentation</vt:lpstr>
      <vt:lpstr>Data Modeling Concepts and REST</vt:lpstr>
      <vt:lpstr>REST (https://www.tutorialspoint.com/restful/restful_introduction.htm)</vt:lpstr>
      <vt:lpstr>REST (https://www.tutorialspoint.com/restful/restful_introduction.htm)</vt:lpstr>
      <vt:lpstr>REST and Resources</vt:lpstr>
      <vt:lpstr>URLs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FileNewTemplate</dc:title>
  <dc:creator>Diana</dc:creator>
  <cp:lastModifiedBy>Donald Ferguson</cp:lastModifiedBy>
  <cp:revision>633</cp:revision>
  <cp:lastPrinted>2018-11-15T21:01:50Z</cp:lastPrinted>
  <dcterms:created xsi:type="dcterms:W3CDTF">2010-04-12T23:12:02Z</dcterms:created>
  <dcterms:modified xsi:type="dcterms:W3CDTF">2024-11-08T15:13:06Z</dcterms:modified>
  <cp:contentStatus>Draft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0x0101000DE64AEEDD9B7A4D93545ACBE97D4615</vt:lpwstr>
  </property>
</Properties>
</file>